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9" r:id="rId3"/>
    <p:sldId id="358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36" r:id="rId24"/>
    <p:sldId id="360" r:id="rId25"/>
    <p:sldId id="256" r:id="rId26"/>
    <p:sldId id="257" r:id="rId27"/>
    <p:sldId id="259" r:id="rId28"/>
    <p:sldId id="261" r:id="rId29"/>
    <p:sldId id="362" r:id="rId30"/>
    <p:sldId id="363" r:id="rId31"/>
    <p:sldId id="300" r:id="rId32"/>
    <p:sldId id="301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298" r:id="rId43"/>
    <p:sldId id="299" r:id="rId44"/>
    <p:sldId id="294" r:id="rId45"/>
    <p:sldId id="295" r:id="rId46"/>
    <p:sldId id="296" r:id="rId47"/>
    <p:sldId id="297" r:id="rId48"/>
    <p:sldId id="292" r:id="rId49"/>
    <p:sldId id="293" r:id="rId50"/>
    <p:sldId id="290" r:id="rId51"/>
    <p:sldId id="291" r:id="rId52"/>
    <p:sldId id="288" r:id="rId53"/>
    <p:sldId id="289" r:id="rId54"/>
    <p:sldId id="282" r:id="rId55"/>
    <p:sldId id="283" r:id="rId56"/>
    <p:sldId id="284" r:id="rId57"/>
    <p:sldId id="285" r:id="rId58"/>
    <p:sldId id="286" r:id="rId59"/>
    <p:sldId id="287" r:id="rId60"/>
    <p:sldId id="278" r:id="rId61"/>
    <p:sldId id="279" r:id="rId62"/>
    <p:sldId id="280" r:id="rId63"/>
    <p:sldId id="281" r:id="rId64"/>
    <p:sldId id="273" r:id="rId65"/>
    <p:sldId id="274" r:id="rId66"/>
    <p:sldId id="275" r:id="rId67"/>
    <p:sldId id="276" r:id="rId68"/>
    <p:sldId id="277" r:id="rId69"/>
    <p:sldId id="271" r:id="rId70"/>
    <p:sldId id="272" r:id="rId71"/>
    <p:sldId id="269" r:id="rId72"/>
    <p:sldId id="270" r:id="rId73"/>
    <p:sldId id="267" r:id="rId74"/>
    <p:sldId id="268" r:id="rId75"/>
    <p:sldId id="265" r:id="rId76"/>
    <p:sldId id="266" r:id="rId77"/>
    <p:sldId id="264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23C829-E2CB-4058-82C3-A326615B96D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0D1E86-B4AE-4C68-936D-0430103B3056}">
      <dgm:prSet/>
      <dgm:spPr/>
      <dgm:t>
        <a:bodyPr/>
        <a:lstStyle/>
        <a:p>
          <a:r>
            <a:rPr lang="ko-KR" b="1"/>
            <a:t>시각적 결과</a:t>
          </a:r>
          <a:r>
            <a:rPr lang="en-US" b="1"/>
            <a:t>: </a:t>
          </a:r>
          <a:r>
            <a:rPr lang="ko-KR" b="1"/>
            <a:t>실제 </a:t>
          </a:r>
          <a:r>
            <a:rPr lang="en-US" b="1"/>
            <a:t>NRS vs. </a:t>
          </a:r>
          <a:r>
            <a:rPr lang="ko-KR" b="1"/>
            <a:t>예측 </a:t>
          </a:r>
          <a:r>
            <a:rPr lang="en-US" b="1"/>
            <a:t>NRS</a:t>
          </a:r>
          <a:endParaRPr lang="en-US"/>
        </a:p>
      </dgm:t>
    </dgm:pt>
    <dgm:pt modelId="{8D658D93-135A-4725-9EA8-DAC9D834F5CA}" type="parTrans" cxnId="{136780C9-8155-4876-ABED-A6B1ADBE6DE9}">
      <dgm:prSet/>
      <dgm:spPr/>
      <dgm:t>
        <a:bodyPr/>
        <a:lstStyle/>
        <a:p>
          <a:endParaRPr lang="en-US"/>
        </a:p>
      </dgm:t>
    </dgm:pt>
    <dgm:pt modelId="{E6C4B82E-6FA7-4BD7-AE23-5411E83050D1}" type="sibTrans" cxnId="{136780C9-8155-4876-ABED-A6B1ADBE6DE9}">
      <dgm:prSet/>
      <dgm:spPr/>
      <dgm:t>
        <a:bodyPr/>
        <a:lstStyle/>
        <a:p>
          <a:endParaRPr lang="en-US"/>
        </a:p>
      </dgm:t>
    </dgm:pt>
    <dgm:pt modelId="{FA73D339-D82F-4919-89DB-F1CECB293699}">
      <dgm:prSet/>
      <dgm:spPr/>
      <dgm:t>
        <a:bodyPr/>
        <a:lstStyle/>
        <a:p>
          <a:r>
            <a:rPr lang="ko-KR" b="1"/>
            <a:t>연령 그룹</a:t>
          </a:r>
          <a:r>
            <a:rPr lang="en-US"/>
            <a:t>:</a:t>
          </a:r>
        </a:p>
      </dgm:t>
    </dgm:pt>
    <dgm:pt modelId="{198177F6-85C0-4A60-972C-33535F0F7505}" type="parTrans" cxnId="{265C26EA-5D79-4DA8-A96B-564725914A79}">
      <dgm:prSet/>
      <dgm:spPr/>
      <dgm:t>
        <a:bodyPr/>
        <a:lstStyle/>
        <a:p>
          <a:endParaRPr lang="en-US"/>
        </a:p>
      </dgm:t>
    </dgm:pt>
    <dgm:pt modelId="{0C48C33E-B56F-41C4-A960-ED2B83610393}" type="sibTrans" cxnId="{265C26EA-5D79-4DA8-A96B-564725914A79}">
      <dgm:prSet/>
      <dgm:spPr/>
      <dgm:t>
        <a:bodyPr/>
        <a:lstStyle/>
        <a:p>
          <a:endParaRPr lang="en-US"/>
        </a:p>
      </dgm:t>
    </dgm:pt>
    <dgm:pt modelId="{38125258-9CEB-4845-B5EB-983D4DD86A1E}">
      <dgm:prSet/>
      <dgm:spPr/>
      <dgm:t>
        <a:bodyPr/>
        <a:lstStyle/>
        <a:p>
          <a:r>
            <a:rPr lang="ko-KR"/>
            <a:t>산점도는 광범위한 실제 </a:t>
          </a:r>
          <a:r>
            <a:rPr lang="en-US"/>
            <a:t>NRS </a:t>
          </a:r>
          <a:r>
            <a:rPr lang="ko-KR"/>
            <a:t>값을 보여주며</a:t>
          </a:r>
          <a:r>
            <a:rPr lang="en-US"/>
            <a:t>, </a:t>
          </a:r>
          <a:r>
            <a:rPr lang="ko-KR"/>
            <a:t>높은 </a:t>
          </a:r>
          <a:r>
            <a:rPr lang="en-US"/>
            <a:t>NRS</a:t>
          </a:r>
          <a:r>
            <a:rPr lang="ko-KR"/>
            <a:t>와 낮은 </a:t>
          </a:r>
          <a:r>
            <a:rPr lang="en-US"/>
            <a:t>NRS </a:t>
          </a:r>
          <a:r>
            <a:rPr lang="ko-KR"/>
            <a:t>모두에서 예측된 값의 일부 군집이 있습니다</a:t>
          </a:r>
          <a:r>
            <a:rPr lang="en-US"/>
            <a:t>.</a:t>
          </a:r>
        </a:p>
      </dgm:t>
    </dgm:pt>
    <dgm:pt modelId="{8D01C006-80F1-45D3-800F-82DC3C375558}" type="parTrans" cxnId="{62E83F6B-1449-43BB-A8D7-36539537670B}">
      <dgm:prSet/>
      <dgm:spPr/>
      <dgm:t>
        <a:bodyPr/>
        <a:lstStyle/>
        <a:p>
          <a:endParaRPr lang="en-US"/>
        </a:p>
      </dgm:t>
    </dgm:pt>
    <dgm:pt modelId="{2A9D257E-40EC-4DB2-A33B-E6DD198E0420}" type="sibTrans" cxnId="{62E83F6B-1449-43BB-A8D7-36539537670B}">
      <dgm:prSet/>
      <dgm:spPr/>
      <dgm:t>
        <a:bodyPr/>
        <a:lstStyle/>
        <a:p>
          <a:endParaRPr lang="en-US"/>
        </a:p>
      </dgm:t>
    </dgm:pt>
    <dgm:pt modelId="{B9089843-D463-498D-9340-7647656F8936}">
      <dgm:prSet/>
      <dgm:spPr/>
      <dgm:t>
        <a:bodyPr/>
        <a:lstStyle/>
        <a:p>
          <a:r>
            <a:rPr lang="ko-KR" dirty="0"/>
            <a:t>이 모델은 특정 연령 그룹에 대한 높은 </a:t>
          </a:r>
          <a:r>
            <a:rPr lang="en-US" dirty="0"/>
            <a:t>NRS </a:t>
          </a:r>
          <a:r>
            <a:rPr lang="ko-KR" dirty="0"/>
            <a:t>값을 과소평가하는 것으로 보이며</a:t>
          </a:r>
          <a:r>
            <a:rPr lang="en-US" dirty="0"/>
            <a:t>, </a:t>
          </a:r>
          <a:r>
            <a:rPr lang="ko-KR" dirty="0"/>
            <a:t>이는 추가 개선이 나이가 많거나 젊은 환자에게 도움이 될 수 있음</a:t>
          </a:r>
          <a:r>
            <a:rPr lang="en-US" dirty="0"/>
            <a:t>.</a:t>
          </a:r>
        </a:p>
      </dgm:t>
    </dgm:pt>
    <dgm:pt modelId="{47419C4C-4F81-4141-B364-57617369552E}" type="parTrans" cxnId="{051C9F69-3F7E-4923-A584-E350F6F77523}">
      <dgm:prSet/>
      <dgm:spPr/>
      <dgm:t>
        <a:bodyPr/>
        <a:lstStyle/>
        <a:p>
          <a:endParaRPr lang="en-US"/>
        </a:p>
      </dgm:t>
    </dgm:pt>
    <dgm:pt modelId="{7F0DF652-226E-4675-AD66-B8DFA2FD91F5}" type="sibTrans" cxnId="{051C9F69-3F7E-4923-A584-E350F6F77523}">
      <dgm:prSet/>
      <dgm:spPr/>
      <dgm:t>
        <a:bodyPr/>
        <a:lstStyle/>
        <a:p>
          <a:endParaRPr lang="en-US"/>
        </a:p>
      </dgm:t>
    </dgm:pt>
    <dgm:pt modelId="{F5397DD0-9803-4501-A856-EA894F0F6CA6}">
      <dgm:prSet/>
      <dgm:spPr/>
      <dgm:t>
        <a:bodyPr/>
        <a:lstStyle/>
        <a:p>
          <a:r>
            <a:rPr lang="en-US" b="1"/>
            <a:t>BMI </a:t>
          </a:r>
          <a:r>
            <a:rPr lang="ko-KR" b="1"/>
            <a:t>그룹</a:t>
          </a:r>
          <a:r>
            <a:rPr lang="en-US"/>
            <a:t>:</a:t>
          </a:r>
        </a:p>
      </dgm:t>
    </dgm:pt>
    <dgm:pt modelId="{67157351-862A-4148-A623-549759F17366}" type="parTrans" cxnId="{78AA212D-4E46-46EA-B6E0-1EF1F3FFADB5}">
      <dgm:prSet/>
      <dgm:spPr/>
      <dgm:t>
        <a:bodyPr/>
        <a:lstStyle/>
        <a:p>
          <a:endParaRPr lang="en-US"/>
        </a:p>
      </dgm:t>
    </dgm:pt>
    <dgm:pt modelId="{DB447963-65F4-41D5-AC6B-CC700DB871DE}" type="sibTrans" cxnId="{78AA212D-4E46-46EA-B6E0-1EF1F3FFADB5}">
      <dgm:prSet/>
      <dgm:spPr/>
      <dgm:t>
        <a:bodyPr/>
        <a:lstStyle/>
        <a:p>
          <a:endParaRPr lang="en-US"/>
        </a:p>
      </dgm:t>
    </dgm:pt>
    <dgm:pt modelId="{04031F70-9D7B-4B5E-9564-47B5171DD4C1}">
      <dgm:prSet/>
      <dgm:spPr/>
      <dgm:t>
        <a:bodyPr/>
        <a:lstStyle/>
        <a:p>
          <a:r>
            <a:rPr lang="ko-KR" dirty="0"/>
            <a:t>예측된 </a:t>
          </a:r>
          <a:r>
            <a:rPr lang="en-US" dirty="0"/>
            <a:t>NRS</a:t>
          </a:r>
          <a:r>
            <a:rPr lang="ko-KR" dirty="0"/>
            <a:t>가 실제 값에서 벗어나는 몇 가지 특이치가 있는 유사한 추세가 관찰됩니다</a:t>
          </a:r>
          <a:r>
            <a:rPr lang="en-US" dirty="0"/>
            <a:t>. BMI</a:t>
          </a:r>
          <a:r>
            <a:rPr lang="ko-KR" dirty="0"/>
            <a:t>가 높은 그룹과 낮은 그룹에는 약간의 예측 격차가 있는 것으로 보이며</a:t>
          </a:r>
          <a:r>
            <a:rPr lang="en-US" dirty="0"/>
            <a:t>, </a:t>
          </a:r>
          <a:r>
            <a:rPr lang="ko-KR" dirty="0"/>
            <a:t>이는 개선의 여지가 있음</a:t>
          </a:r>
          <a:r>
            <a:rPr lang="en-US" dirty="0"/>
            <a:t>.</a:t>
          </a:r>
        </a:p>
      </dgm:t>
    </dgm:pt>
    <dgm:pt modelId="{506A6538-04BE-4577-9A50-B52F1F434EFB}" type="parTrans" cxnId="{8C72F6D0-A461-4C71-808C-23FC054717BA}">
      <dgm:prSet/>
      <dgm:spPr/>
      <dgm:t>
        <a:bodyPr/>
        <a:lstStyle/>
        <a:p>
          <a:endParaRPr lang="en-US"/>
        </a:p>
      </dgm:t>
    </dgm:pt>
    <dgm:pt modelId="{EED87DFD-F863-419D-935F-096506310585}" type="sibTrans" cxnId="{8C72F6D0-A461-4C71-808C-23FC054717BA}">
      <dgm:prSet/>
      <dgm:spPr/>
      <dgm:t>
        <a:bodyPr/>
        <a:lstStyle/>
        <a:p>
          <a:endParaRPr lang="en-US"/>
        </a:p>
      </dgm:t>
    </dgm:pt>
    <dgm:pt modelId="{E3195C19-9D2C-449C-BBD3-E5F5873F746F}">
      <dgm:prSet/>
      <dgm:spPr/>
      <dgm:t>
        <a:bodyPr/>
        <a:lstStyle/>
        <a:p>
          <a:r>
            <a:rPr lang="ko-KR" b="1"/>
            <a:t>성별 그룹</a:t>
          </a:r>
          <a:r>
            <a:rPr lang="en-US"/>
            <a:t>:</a:t>
          </a:r>
        </a:p>
      </dgm:t>
    </dgm:pt>
    <dgm:pt modelId="{A4FECBF1-B799-483A-9A6C-6346E0B8622E}" type="parTrans" cxnId="{6B7B48FE-B121-433A-9788-B6E8D4F1B05D}">
      <dgm:prSet/>
      <dgm:spPr/>
      <dgm:t>
        <a:bodyPr/>
        <a:lstStyle/>
        <a:p>
          <a:endParaRPr lang="en-US"/>
        </a:p>
      </dgm:t>
    </dgm:pt>
    <dgm:pt modelId="{0DAFBBA8-4559-4B1D-A714-8D398425026E}" type="sibTrans" cxnId="{6B7B48FE-B121-433A-9788-B6E8D4F1B05D}">
      <dgm:prSet/>
      <dgm:spPr/>
      <dgm:t>
        <a:bodyPr/>
        <a:lstStyle/>
        <a:p>
          <a:endParaRPr lang="en-US"/>
        </a:p>
      </dgm:t>
    </dgm:pt>
    <dgm:pt modelId="{95F1838E-FC30-46B1-8376-E0D467F074EB}">
      <dgm:prSet/>
      <dgm:spPr/>
      <dgm:t>
        <a:bodyPr/>
        <a:lstStyle/>
        <a:p>
          <a:r>
            <a:rPr lang="ko-KR"/>
            <a:t>산점도는 예측된 </a:t>
          </a:r>
          <a:r>
            <a:rPr lang="en-US"/>
            <a:t>NRS</a:t>
          </a:r>
          <a:r>
            <a:rPr lang="ko-KR"/>
            <a:t>와 실제 </a:t>
          </a:r>
          <a:r>
            <a:rPr lang="en-US"/>
            <a:t>NRS</a:t>
          </a:r>
          <a:r>
            <a:rPr lang="ko-KR"/>
            <a:t>에서 성별에 따른 차이가 최소화된 것으로 나타나지만</a:t>
          </a:r>
          <a:r>
            <a:rPr lang="en-US"/>
            <a:t>, </a:t>
          </a:r>
          <a:r>
            <a:rPr lang="ko-KR"/>
            <a:t>특정 데이터 포인트는 더 큰 차이를 보입니다</a:t>
          </a:r>
          <a:r>
            <a:rPr lang="en-US"/>
            <a:t>.</a:t>
          </a:r>
        </a:p>
      </dgm:t>
    </dgm:pt>
    <dgm:pt modelId="{ED22A777-FF60-462F-8866-AFE205163452}" type="parTrans" cxnId="{C5F24BF5-FD30-488F-B7AD-7DDF305DB564}">
      <dgm:prSet/>
      <dgm:spPr/>
      <dgm:t>
        <a:bodyPr/>
        <a:lstStyle/>
        <a:p>
          <a:endParaRPr lang="en-US"/>
        </a:p>
      </dgm:t>
    </dgm:pt>
    <dgm:pt modelId="{42BE7699-6B3B-42DD-952E-FDF9A3824BEC}" type="sibTrans" cxnId="{C5F24BF5-FD30-488F-B7AD-7DDF305DB564}">
      <dgm:prSet/>
      <dgm:spPr/>
      <dgm:t>
        <a:bodyPr/>
        <a:lstStyle/>
        <a:p>
          <a:endParaRPr lang="en-US"/>
        </a:p>
      </dgm:t>
    </dgm:pt>
    <dgm:pt modelId="{1C608AE6-6322-42B3-8EDF-1D6CA9FD1A69}">
      <dgm:prSet/>
      <dgm:spPr/>
      <dgm:t>
        <a:bodyPr/>
        <a:lstStyle/>
        <a:p>
          <a:r>
            <a:rPr lang="ko-KR"/>
            <a:t>성별에 따른 모델은 이러한 예측을 더욱 구체화하는 데 도움이 될 수 있습니다</a:t>
          </a:r>
          <a:r>
            <a:rPr lang="en-US"/>
            <a:t>.</a:t>
          </a:r>
        </a:p>
      </dgm:t>
    </dgm:pt>
    <dgm:pt modelId="{4516B5AE-9D93-47E3-8B7B-2538DB455E2C}" type="parTrans" cxnId="{5AAB3EF6-40B5-4E5C-AD0F-2B61D909B8A7}">
      <dgm:prSet/>
      <dgm:spPr/>
      <dgm:t>
        <a:bodyPr/>
        <a:lstStyle/>
        <a:p>
          <a:endParaRPr lang="en-US"/>
        </a:p>
      </dgm:t>
    </dgm:pt>
    <dgm:pt modelId="{09624496-9603-4CE3-B7B6-C037D48F5AB5}" type="sibTrans" cxnId="{5AAB3EF6-40B5-4E5C-AD0F-2B61D909B8A7}">
      <dgm:prSet/>
      <dgm:spPr/>
      <dgm:t>
        <a:bodyPr/>
        <a:lstStyle/>
        <a:p>
          <a:endParaRPr lang="en-US"/>
        </a:p>
      </dgm:t>
    </dgm:pt>
    <dgm:pt modelId="{0F4575BA-3C73-4E00-8CF8-5C36E5629878}" type="pres">
      <dgm:prSet presAssocID="{AF23C829-E2CB-4058-82C3-A326615B96D9}" presName="linear" presStyleCnt="0">
        <dgm:presLayoutVars>
          <dgm:dir/>
          <dgm:animLvl val="lvl"/>
          <dgm:resizeHandles val="exact"/>
        </dgm:presLayoutVars>
      </dgm:prSet>
      <dgm:spPr/>
    </dgm:pt>
    <dgm:pt modelId="{5E028C2D-B35D-4404-9274-F1DCF3A4EA0E}" type="pres">
      <dgm:prSet presAssocID="{D10D1E86-B4AE-4C68-936D-0430103B3056}" presName="parentLin" presStyleCnt="0"/>
      <dgm:spPr/>
    </dgm:pt>
    <dgm:pt modelId="{A847014C-2BE2-4E73-8143-18F54F1F5322}" type="pres">
      <dgm:prSet presAssocID="{D10D1E86-B4AE-4C68-936D-0430103B3056}" presName="parentLeftMargin" presStyleLbl="node1" presStyleIdx="0" presStyleCnt="4"/>
      <dgm:spPr/>
    </dgm:pt>
    <dgm:pt modelId="{1FF583D9-BD3D-4D68-B2FA-275387756D95}" type="pres">
      <dgm:prSet presAssocID="{D10D1E86-B4AE-4C68-936D-0430103B305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2525253-90C5-402E-AB27-928ED16478E6}" type="pres">
      <dgm:prSet presAssocID="{D10D1E86-B4AE-4C68-936D-0430103B3056}" presName="negativeSpace" presStyleCnt="0"/>
      <dgm:spPr/>
    </dgm:pt>
    <dgm:pt modelId="{0D072873-706D-492B-8734-1680BC83DDCF}" type="pres">
      <dgm:prSet presAssocID="{D10D1E86-B4AE-4C68-936D-0430103B3056}" presName="childText" presStyleLbl="conFgAcc1" presStyleIdx="0" presStyleCnt="4">
        <dgm:presLayoutVars>
          <dgm:bulletEnabled val="1"/>
        </dgm:presLayoutVars>
      </dgm:prSet>
      <dgm:spPr/>
    </dgm:pt>
    <dgm:pt modelId="{AA070E19-0B33-4513-89B4-B52319698E75}" type="pres">
      <dgm:prSet presAssocID="{E6C4B82E-6FA7-4BD7-AE23-5411E83050D1}" presName="spaceBetweenRectangles" presStyleCnt="0"/>
      <dgm:spPr/>
    </dgm:pt>
    <dgm:pt modelId="{C531336D-8CD7-4446-AE73-BD52096DFE0F}" type="pres">
      <dgm:prSet presAssocID="{FA73D339-D82F-4919-89DB-F1CECB293699}" presName="parentLin" presStyleCnt="0"/>
      <dgm:spPr/>
    </dgm:pt>
    <dgm:pt modelId="{9ABA9792-F946-44E0-8E04-BB24DD8D970C}" type="pres">
      <dgm:prSet presAssocID="{FA73D339-D82F-4919-89DB-F1CECB293699}" presName="parentLeftMargin" presStyleLbl="node1" presStyleIdx="0" presStyleCnt="4"/>
      <dgm:spPr/>
    </dgm:pt>
    <dgm:pt modelId="{4DD7B5BA-E6E5-4F6F-882C-F086413189BC}" type="pres">
      <dgm:prSet presAssocID="{FA73D339-D82F-4919-89DB-F1CECB29369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2FB3BFA-159E-4F83-9325-EB9A170CE410}" type="pres">
      <dgm:prSet presAssocID="{FA73D339-D82F-4919-89DB-F1CECB293699}" presName="negativeSpace" presStyleCnt="0"/>
      <dgm:spPr/>
    </dgm:pt>
    <dgm:pt modelId="{78D3D19C-9255-46CC-AA38-74508CC7A2FE}" type="pres">
      <dgm:prSet presAssocID="{FA73D339-D82F-4919-89DB-F1CECB293699}" presName="childText" presStyleLbl="conFgAcc1" presStyleIdx="1" presStyleCnt="4">
        <dgm:presLayoutVars>
          <dgm:bulletEnabled val="1"/>
        </dgm:presLayoutVars>
      </dgm:prSet>
      <dgm:spPr/>
    </dgm:pt>
    <dgm:pt modelId="{9B2C6104-07EB-4D05-83B0-49813C70849D}" type="pres">
      <dgm:prSet presAssocID="{0C48C33E-B56F-41C4-A960-ED2B83610393}" presName="spaceBetweenRectangles" presStyleCnt="0"/>
      <dgm:spPr/>
    </dgm:pt>
    <dgm:pt modelId="{26256EC3-8622-414E-80A7-899CBE0A9466}" type="pres">
      <dgm:prSet presAssocID="{F5397DD0-9803-4501-A856-EA894F0F6CA6}" presName="parentLin" presStyleCnt="0"/>
      <dgm:spPr/>
    </dgm:pt>
    <dgm:pt modelId="{DB92F206-B11C-4862-A2A6-0AED121B5351}" type="pres">
      <dgm:prSet presAssocID="{F5397DD0-9803-4501-A856-EA894F0F6CA6}" presName="parentLeftMargin" presStyleLbl="node1" presStyleIdx="1" presStyleCnt="4"/>
      <dgm:spPr/>
    </dgm:pt>
    <dgm:pt modelId="{136A1E10-F12F-4D71-ADE0-5D375D310DA3}" type="pres">
      <dgm:prSet presAssocID="{F5397DD0-9803-4501-A856-EA894F0F6CA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754081D-A845-4B52-A6B7-F7EDC3C63492}" type="pres">
      <dgm:prSet presAssocID="{F5397DD0-9803-4501-A856-EA894F0F6CA6}" presName="negativeSpace" presStyleCnt="0"/>
      <dgm:spPr/>
    </dgm:pt>
    <dgm:pt modelId="{7EAC9218-FF3E-4F81-9BD1-95D5956F5EA4}" type="pres">
      <dgm:prSet presAssocID="{F5397DD0-9803-4501-A856-EA894F0F6CA6}" presName="childText" presStyleLbl="conFgAcc1" presStyleIdx="2" presStyleCnt="4">
        <dgm:presLayoutVars>
          <dgm:bulletEnabled val="1"/>
        </dgm:presLayoutVars>
      </dgm:prSet>
      <dgm:spPr/>
    </dgm:pt>
    <dgm:pt modelId="{CDA8026F-5CFB-4AE3-8BCB-F2F1B61F0659}" type="pres">
      <dgm:prSet presAssocID="{DB447963-65F4-41D5-AC6B-CC700DB871DE}" presName="spaceBetweenRectangles" presStyleCnt="0"/>
      <dgm:spPr/>
    </dgm:pt>
    <dgm:pt modelId="{ACEF3DFC-455C-4270-A7BF-23DF3AE6ACCD}" type="pres">
      <dgm:prSet presAssocID="{E3195C19-9D2C-449C-BBD3-E5F5873F746F}" presName="parentLin" presStyleCnt="0"/>
      <dgm:spPr/>
    </dgm:pt>
    <dgm:pt modelId="{8AED6D2A-9500-4F62-AFF2-3285CAFEE048}" type="pres">
      <dgm:prSet presAssocID="{E3195C19-9D2C-449C-BBD3-E5F5873F746F}" presName="parentLeftMargin" presStyleLbl="node1" presStyleIdx="2" presStyleCnt="4"/>
      <dgm:spPr/>
    </dgm:pt>
    <dgm:pt modelId="{00D08215-4568-4B79-A0AC-BCA42AF2319C}" type="pres">
      <dgm:prSet presAssocID="{E3195C19-9D2C-449C-BBD3-E5F5873F746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6ABD9ED-D922-498C-BDA0-1D094CD8570F}" type="pres">
      <dgm:prSet presAssocID="{E3195C19-9D2C-449C-BBD3-E5F5873F746F}" presName="negativeSpace" presStyleCnt="0"/>
      <dgm:spPr/>
    </dgm:pt>
    <dgm:pt modelId="{C2A7E5A9-6F01-4DA5-80FE-836EF3BA4A96}" type="pres">
      <dgm:prSet presAssocID="{E3195C19-9D2C-449C-BBD3-E5F5873F746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E5DD91F-A096-4A8B-8A65-48CCB42F45D3}" type="presOf" srcId="{1C608AE6-6322-42B3-8EDF-1D6CA9FD1A69}" destId="{C2A7E5A9-6F01-4DA5-80FE-836EF3BA4A96}" srcOrd="0" destOrd="1" presId="urn:microsoft.com/office/officeart/2005/8/layout/list1"/>
    <dgm:cxn modelId="{68124327-EDEA-4611-A628-F11A5BE8A1C8}" type="presOf" srcId="{AF23C829-E2CB-4058-82C3-A326615B96D9}" destId="{0F4575BA-3C73-4E00-8CF8-5C36E5629878}" srcOrd="0" destOrd="0" presId="urn:microsoft.com/office/officeart/2005/8/layout/list1"/>
    <dgm:cxn modelId="{78AA212D-4E46-46EA-B6E0-1EF1F3FFADB5}" srcId="{AF23C829-E2CB-4058-82C3-A326615B96D9}" destId="{F5397DD0-9803-4501-A856-EA894F0F6CA6}" srcOrd="2" destOrd="0" parTransId="{67157351-862A-4148-A623-549759F17366}" sibTransId="{DB447963-65F4-41D5-AC6B-CC700DB871DE}"/>
    <dgm:cxn modelId="{8961B366-A924-4E6C-B65D-8C3F1D9EBB99}" type="presOf" srcId="{95F1838E-FC30-46B1-8376-E0D467F074EB}" destId="{C2A7E5A9-6F01-4DA5-80FE-836EF3BA4A96}" srcOrd="0" destOrd="0" presId="urn:microsoft.com/office/officeart/2005/8/layout/list1"/>
    <dgm:cxn modelId="{051C9F69-3F7E-4923-A584-E350F6F77523}" srcId="{FA73D339-D82F-4919-89DB-F1CECB293699}" destId="{B9089843-D463-498D-9340-7647656F8936}" srcOrd="1" destOrd="0" parTransId="{47419C4C-4F81-4141-B364-57617369552E}" sibTransId="{7F0DF652-226E-4675-AD66-B8DFA2FD91F5}"/>
    <dgm:cxn modelId="{62E83F6B-1449-43BB-A8D7-36539537670B}" srcId="{FA73D339-D82F-4919-89DB-F1CECB293699}" destId="{38125258-9CEB-4845-B5EB-983D4DD86A1E}" srcOrd="0" destOrd="0" parTransId="{8D01C006-80F1-45D3-800F-82DC3C375558}" sibTransId="{2A9D257E-40EC-4DB2-A33B-E6DD198E0420}"/>
    <dgm:cxn modelId="{B292FA70-445D-435D-8FCC-787E5A85E642}" type="presOf" srcId="{38125258-9CEB-4845-B5EB-983D4DD86A1E}" destId="{78D3D19C-9255-46CC-AA38-74508CC7A2FE}" srcOrd="0" destOrd="0" presId="urn:microsoft.com/office/officeart/2005/8/layout/list1"/>
    <dgm:cxn modelId="{CA09B576-99A6-4922-A170-35EED864E1C9}" type="presOf" srcId="{E3195C19-9D2C-449C-BBD3-E5F5873F746F}" destId="{8AED6D2A-9500-4F62-AFF2-3285CAFEE048}" srcOrd="0" destOrd="0" presId="urn:microsoft.com/office/officeart/2005/8/layout/list1"/>
    <dgm:cxn modelId="{702D4577-B542-40F3-9836-F8DB187432FA}" type="presOf" srcId="{FA73D339-D82F-4919-89DB-F1CECB293699}" destId="{4DD7B5BA-E6E5-4F6F-882C-F086413189BC}" srcOrd="1" destOrd="0" presId="urn:microsoft.com/office/officeart/2005/8/layout/list1"/>
    <dgm:cxn modelId="{919DBF8E-F006-4758-B786-67164BC07CAD}" type="presOf" srcId="{E3195C19-9D2C-449C-BBD3-E5F5873F746F}" destId="{00D08215-4568-4B79-A0AC-BCA42AF2319C}" srcOrd="1" destOrd="0" presId="urn:microsoft.com/office/officeart/2005/8/layout/list1"/>
    <dgm:cxn modelId="{575798A0-0E01-4CF2-A73A-FB2BE7354E24}" type="presOf" srcId="{D10D1E86-B4AE-4C68-936D-0430103B3056}" destId="{1FF583D9-BD3D-4D68-B2FA-275387756D95}" srcOrd="1" destOrd="0" presId="urn:microsoft.com/office/officeart/2005/8/layout/list1"/>
    <dgm:cxn modelId="{A1690AC0-E06E-481C-A702-0D17010B2897}" type="presOf" srcId="{F5397DD0-9803-4501-A856-EA894F0F6CA6}" destId="{DB92F206-B11C-4862-A2A6-0AED121B5351}" srcOrd="0" destOrd="0" presId="urn:microsoft.com/office/officeart/2005/8/layout/list1"/>
    <dgm:cxn modelId="{136780C9-8155-4876-ABED-A6B1ADBE6DE9}" srcId="{AF23C829-E2CB-4058-82C3-A326615B96D9}" destId="{D10D1E86-B4AE-4C68-936D-0430103B3056}" srcOrd="0" destOrd="0" parTransId="{8D658D93-135A-4725-9EA8-DAC9D834F5CA}" sibTransId="{E6C4B82E-6FA7-4BD7-AE23-5411E83050D1}"/>
    <dgm:cxn modelId="{8C72F6D0-A461-4C71-808C-23FC054717BA}" srcId="{F5397DD0-9803-4501-A856-EA894F0F6CA6}" destId="{04031F70-9D7B-4B5E-9564-47B5171DD4C1}" srcOrd="0" destOrd="0" parTransId="{506A6538-04BE-4577-9A50-B52F1F434EFB}" sibTransId="{EED87DFD-F863-419D-935F-096506310585}"/>
    <dgm:cxn modelId="{E5CAB8D6-C8CA-4CE4-8E54-BA2A574495FB}" type="presOf" srcId="{D10D1E86-B4AE-4C68-936D-0430103B3056}" destId="{A847014C-2BE2-4E73-8143-18F54F1F5322}" srcOrd="0" destOrd="0" presId="urn:microsoft.com/office/officeart/2005/8/layout/list1"/>
    <dgm:cxn modelId="{72975BE1-04A2-4430-9754-3C5A6FF53377}" type="presOf" srcId="{04031F70-9D7B-4B5E-9564-47B5171DD4C1}" destId="{7EAC9218-FF3E-4F81-9BD1-95D5956F5EA4}" srcOrd="0" destOrd="0" presId="urn:microsoft.com/office/officeart/2005/8/layout/list1"/>
    <dgm:cxn modelId="{79B498E3-4108-4595-AB1E-14CF9E6FF567}" type="presOf" srcId="{F5397DD0-9803-4501-A856-EA894F0F6CA6}" destId="{136A1E10-F12F-4D71-ADE0-5D375D310DA3}" srcOrd="1" destOrd="0" presId="urn:microsoft.com/office/officeart/2005/8/layout/list1"/>
    <dgm:cxn modelId="{265C26EA-5D79-4DA8-A96B-564725914A79}" srcId="{AF23C829-E2CB-4058-82C3-A326615B96D9}" destId="{FA73D339-D82F-4919-89DB-F1CECB293699}" srcOrd="1" destOrd="0" parTransId="{198177F6-85C0-4A60-972C-33535F0F7505}" sibTransId="{0C48C33E-B56F-41C4-A960-ED2B83610393}"/>
    <dgm:cxn modelId="{C5F24BF5-FD30-488F-B7AD-7DDF305DB564}" srcId="{E3195C19-9D2C-449C-BBD3-E5F5873F746F}" destId="{95F1838E-FC30-46B1-8376-E0D467F074EB}" srcOrd="0" destOrd="0" parTransId="{ED22A777-FF60-462F-8866-AFE205163452}" sibTransId="{42BE7699-6B3B-42DD-952E-FDF9A3824BEC}"/>
    <dgm:cxn modelId="{A8D0F5F5-26F3-4540-A37C-70ADD840AD99}" type="presOf" srcId="{FA73D339-D82F-4919-89DB-F1CECB293699}" destId="{9ABA9792-F946-44E0-8E04-BB24DD8D970C}" srcOrd="0" destOrd="0" presId="urn:microsoft.com/office/officeart/2005/8/layout/list1"/>
    <dgm:cxn modelId="{5AAB3EF6-40B5-4E5C-AD0F-2B61D909B8A7}" srcId="{E3195C19-9D2C-449C-BBD3-E5F5873F746F}" destId="{1C608AE6-6322-42B3-8EDF-1D6CA9FD1A69}" srcOrd="1" destOrd="0" parTransId="{4516B5AE-9D93-47E3-8B7B-2538DB455E2C}" sibTransId="{09624496-9603-4CE3-B7B6-C037D48F5AB5}"/>
    <dgm:cxn modelId="{9C970AFC-0147-4D6C-9F8E-61D8B2887874}" type="presOf" srcId="{B9089843-D463-498D-9340-7647656F8936}" destId="{78D3D19C-9255-46CC-AA38-74508CC7A2FE}" srcOrd="0" destOrd="1" presId="urn:microsoft.com/office/officeart/2005/8/layout/list1"/>
    <dgm:cxn modelId="{6B7B48FE-B121-433A-9788-B6E8D4F1B05D}" srcId="{AF23C829-E2CB-4058-82C3-A326615B96D9}" destId="{E3195C19-9D2C-449C-BBD3-E5F5873F746F}" srcOrd="3" destOrd="0" parTransId="{A4FECBF1-B799-483A-9A6C-6346E0B8622E}" sibTransId="{0DAFBBA8-4559-4B1D-A714-8D398425026E}"/>
    <dgm:cxn modelId="{01DC5881-9E71-4DD7-8004-58E4D1604443}" type="presParOf" srcId="{0F4575BA-3C73-4E00-8CF8-5C36E5629878}" destId="{5E028C2D-B35D-4404-9274-F1DCF3A4EA0E}" srcOrd="0" destOrd="0" presId="urn:microsoft.com/office/officeart/2005/8/layout/list1"/>
    <dgm:cxn modelId="{57ED3647-0B51-4CB4-9776-66BA2B4D889C}" type="presParOf" srcId="{5E028C2D-B35D-4404-9274-F1DCF3A4EA0E}" destId="{A847014C-2BE2-4E73-8143-18F54F1F5322}" srcOrd="0" destOrd="0" presId="urn:microsoft.com/office/officeart/2005/8/layout/list1"/>
    <dgm:cxn modelId="{6472EA08-4F14-4ED3-9D50-34E5D65623B9}" type="presParOf" srcId="{5E028C2D-B35D-4404-9274-F1DCF3A4EA0E}" destId="{1FF583D9-BD3D-4D68-B2FA-275387756D95}" srcOrd="1" destOrd="0" presId="urn:microsoft.com/office/officeart/2005/8/layout/list1"/>
    <dgm:cxn modelId="{18E38200-1127-40CA-B463-1373DB8F955E}" type="presParOf" srcId="{0F4575BA-3C73-4E00-8CF8-5C36E5629878}" destId="{52525253-90C5-402E-AB27-928ED16478E6}" srcOrd="1" destOrd="0" presId="urn:microsoft.com/office/officeart/2005/8/layout/list1"/>
    <dgm:cxn modelId="{373A1235-B6E7-4F79-B199-D6EF82FB0E22}" type="presParOf" srcId="{0F4575BA-3C73-4E00-8CF8-5C36E5629878}" destId="{0D072873-706D-492B-8734-1680BC83DDCF}" srcOrd="2" destOrd="0" presId="urn:microsoft.com/office/officeart/2005/8/layout/list1"/>
    <dgm:cxn modelId="{3D9C0A42-2779-465B-B56A-CB5F820E2DBB}" type="presParOf" srcId="{0F4575BA-3C73-4E00-8CF8-5C36E5629878}" destId="{AA070E19-0B33-4513-89B4-B52319698E75}" srcOrd="3" destOrd="0" presId="urn:microsoft.com/office/officeart/2005/8/layout/list1"/>
    <dgm:cxn modelId="{B891A08F-30FB-4C3A-87FF-6776D2C24DA9}" type="presParOf" srcId="{0F4575BA-3C73-4E00-8CF8-5C36E5629878}" destId="{C531336D-8CD7-4446-AE73-BD52096DFE0F}" srcOrd="4" destOrd="0" presId="urn:microsoft.com/office/officeart/2005/8/layout/list1"/>
    <dgm:cxn modelId="{E1FF1090-7555-4B46-85D5-E886E58B95CB}" type="presParOf" srcId="{C531336D-8CD7-4446-AE73-BD52096DFE0F}" destId="{9ABA9792-F946-44E0-8E04-BB24DD8D970C}" srcOrd="0" destOrd="0" presId="urn:microsoft.com/office/officeart/2005/8/layout/list1"/>
    <dgm:cxn modelId="{0625722E-0601-4450-90AF-C3FA41F0A31E}" type="presParOf" srcId="{C531336D-8CD7-4446-AE73-BD52096DFE0F}" destId="{4DD7B5BA-E6E5-4F6F-882C-F086413189BC}" srcOrd="1" destOrd="0" presId="urn:microsoft.com/office/officeart/2005/8/layout/list1"/>
    <dgm:cxn modelId="{0EBE287C-DC65-4CA6-BC28-79BAEEB55DC8}" type="presParOf" srcId="{0F4575BA-3C73-4E00-8CF8-5C36E5629878}" destId="{42FB3BFA-159E-4F83-9325-EB9A170CE410}" srcOrd="5" destOrd="0" presId="urn:microsoft.com/office/officeart/2005/8/layout/list1"/>
    <dgm:cxn modelId="{1F7F1B89-1158-4E42-9FDA-91699E2C38DC}" type="presParOf" srcId="{0F4575BA-3C73-4E00-8CF8-5C36E5629878}" destId="{78D3D19C-9255-46CC-AA38-74508CC7A2FE}" srcOrd="6" destOrd="0" presId="urn:microsoft.com/office/officeart/2005/8/layout/list1"/>
    <dgm:cxn modelId="{DA353A1C-4979-4193-A6D8-8F43AC577732}" type="presParOf" srcId="{0F4575BA-3C73-4E00-8CF8-5C36E5629878}" destId="{9B2C6104-07EB-4D05-83B0-49813C70849D}" srcOrd="7" destOrd="0" presId="urn:microsoft.com/office/officeart/2005/8/layout/list1"/>
    <dgm:cxn modelId="{8EE90711-63CA-456E-983D-0A742D8756A7}" type="presParOf" srcId="{0F4575BA-3C73-4E00-8CF8-5C36E5629878}" destId="{26256EC3-8622-414E-80A7-899CBE0A9466}" srcOrd="8" destOrd="0" presId="urn:microsoft.com/office/officeart/2005/8/layout/list1"/>
    <dgm:cxn modelId="{712F2E72-40C5-4485-A051-1BBC953B20F9}" type="presParOf" srcId="{26256EC3-8622-414E-80A7-899CBE0A9466}" destId="{DB92F206-B11C-4862-A2A6-0AED121B5351}" srcOrd="0" destOrd="0" presId="urn:microsoft.com/office/officeart/2005/8/layout/list1"/>
    <dgm:cxn modelId="{EB0BEFB2-1398-43CB-AC56-F6526E529B92}" type="presParOf" srcId="{26256EC3-8622-414E-80A7-899CBE0A9466}" destId="{136A1E10-F12F-4D71-ADE0-5D375D310DA3}" srcOrd="1" destOrd="0" presId="urn:microsoft.com/office/officeart/2005/8/layout/list1"/>
    <dgm:cxn modelId="{C598F0DD-09DD-438C-A7C7-AE411A3D4545}" type="presParOf" srcId="{0F4575BA-3C73-4E00-8CF8-5C36E5629878}" destId="{B754081D-A845-4B52-A6B7-F7EDC3C63492}" srcOrd="9" destOrd="0" presId="urn:microsoft.com/office/officeart/2005/8/layout/list1"/>
    <dgm:cxn modelId="{AE0A3803-0799-4C57-B30B-A3BB629455C9}" type="presParOf" srcId="{0F4575BA-3C73-4E00-8CF8-5C36E5629878}" destId="{7EAC9218-FF3E-4F81-9BD1-95D5956F5EA4}" srcOrd="10" destOrd="0" presId="urn:microsoft.com/office/officeart/2005/8/layout/list1"/>
    <dgm:cxn modelId="{706D010D-54FC-4AB6-B38F-AB279D819A32}" type="presParOf" srcId="{0F4575BA-3C73-4E00-8CF8-5C36E5629878}" destId="{CDA8026F-5CFB-4AE3-8BCB-F2F1B61F0659}" srcOrd="11" destOrd="0" presId="urn:microsoft.com/office/officeart/2005/8/layout/list1"/>
    <dgm:cxn modelId="{D0E1D36F-AF65-4D3F-8668-15BBFA2E52A3}" type="presParOf" srcId="{0F4575BA-3C73-4E00-8CF8-5C36E5629878}" destId="{ACEF3DFC-455C-4270-A7BF-23DF3AE6ACCD}" srcOrd="12" destOrd="0" presId="urn:microsoft.com/office/officeart/2005/8/layout/list1"/>
    <dgm:cxn modelId="{B5D6AD73-9033-4CE1-A126-AAE0DCF721A3}" type="presParOf" srcId="{ACEF3DFC-455C-4270-A7BF-23DF3AE6ACCD}" destId="{8AED6D2A-9500-4F62-AFF2-3285CAFEE048}" srcOrd="0" destOrd="0" presId="urn:microsoft.com/office/officeart/2005/8/layout/list1"/>
    <dgm:cxn modelId="{52EE6A4C-C0B4-4B3E-A841-DCB8749215C4}" type="presParOf" srcId="{ACEF3DFC-455C-4270-A7BF-23DF3AE6ACCD}" destId="{00D08215-4568-4B79-A0AC-BCA42AF2319C}" srcOrd="1" destOrd="0" presId="urn:microsoft.com/office/officeart/2005/8/layout/list1"/>
    <dgm:cxn modelId="{DE775753-BEA2-4FBA-80EF-6ADC43BCAA1C}" type="presParOf" srcId="{0F4575BA-3C73-4E00-8CF8-5C36E5629878}" destId="{B6ABD9ED-D922-498C-BDA0-1D094CD8570F}" srcOrd="13" destOrd="0" presId="urn:microsoft.com/office/officeart/2005/8/layout/list1"/>
    <dgm:cxn modelId="{4A801D69-B63E-44CA-A3D2-6A18CC6C008E}" type="presParOf" srcId="{0F4575BA-3C73-4E00-8CF8-5C36E5629878}" destId="{C2A7E5A9-6F01-4DA5-80FE-836EF3BA4A9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72873-706D-492B-8734-1680BC83DDCF}">
      <dsp:nvSpPr>
        <dsp:cNvPr id="0" name=""/>
        <dsp:cNvSpPr/>
      </dsp:nvSpPr>
      <dsp:spPr>
        <a:xfrm>
          <a:off x="0" y="519612"/>
          <a:ext cx="399232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583D9-BD3D-4D68-B2FA-275387756D95}">
      <dsp:nvSpPr>
        <dsp:cNvPr id="0" name=""/>
        <dsp:cNvSpPr/>
      </dsp:nvSpPr>
      <dsp:spPr>
        <a:xfrm>
          <a:off x="199616" y="357252"/>
          <a:ext cx="279463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30" tIns="0" rIns="10563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b="1" kern="1200"/>
            <a:t>시각적 결과</a:t>
          </a:r>
          <a:r>
            <a:rPr lang="en-US" sz="1100" b="1" kern="1200"/>
            <a:t>: </a:t>
          </a:r>
          <a:r>
            <a:rPr lang="ko-KR" sz="1100" b="1" kern="1200"/>
            <a:t>실제 </a:t>
          </a:r>
          <a:r>
            <a:rPr lang="en-US" sz="1100" b="1" kern="1200"/>
            <a:t>NRS vs. </a:t>
          </a:r>
          <a:r>
            <a:rPr lang="ko-KR" sz="1100" b="1" kern="1200"/>
            <a:t>예측 </a:t>
          </a:r>
          <a:r>
            <a:rPr lang="en-US" sz="1100" b="1" kern="1200"/>
            <a:t>NRS</a:t>
          </a:r>
          <a:endParaRPr lang="en-US" sz="1100" kern="1200"/>
        </a:p>
      </dsp:txBody>
      <dsp:txXfrm>
        <a:off x="215468" y="373104"/>
        <a:ext cx="2762926" cy="293016"/>
      </dsp:txXfrm>
    </dsp:sp>
    <dsp:sp modelId="{78D3D19C-9255-46CC-AA38-74508CC7A2FE}">
      <dsp:nvSpPr>
        <dsp:cNvPr id="0" name=""/>
        <dsp:cNvSpPr/>
      </dsp:nvSpPr>
      <dsp:spPr>
        <a:xfrm>
          <a:off x="0" y="1018572"/>
          <a:ext cx="3992329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9849" tIns="229108" rIns="309849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100" kern="1200"/>
            <a:t>산점도는 광범위한 실제 </a:t>
          </a:r>
          <a:r>
            <a:rPr lang="en-US" sz="1100" kern="1200"/>
            <a:t>NRS </a:t>
          </a:r>
          <a:r>
            <a:rPr lang="ko-KR" sz="1100" kern="1200"/>
            <a:t>값을 보여주며</a:t>
          </a:r>
          <a:r>
            <a:rPr lang="en-US" sz="1100" kern="1200"/>
            <a:t>, </a:t>
          </a:r>
          <a:r>
            <a:rPr lang="ko-KR" sz="1100" kern="1200"/>
            <a:t>높은 </a:t>
          </a:r>
          <a:r>
            <a:rPr lang="en-US" sz="1100" kern="1200"/>
            <a:t>NRS</a:t>
          </a:r>
          <a:r>
            <a:rPr lang="ko-KR" sz="1100" kern="1200"/>
            <a:t>와 낮은 </a:t>
          </a:r>
          <a:r>
            <a:rPr lang="en-US" sz="1100" kern="1200"/>
            <a:t>NRS </a:t>
          </a:r>
          <a:r>
            <a:rPr lang="ko-KR" sz="1100" kern="1200"/>
            <a:t>모두에서 예측된 값의 일부 군집이 있습니다</a:t>
          </a:r>
          <a:r>
            <a:rPr lang="en-US" sz="1100" kern="1200"/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100" kern="1200" dirty="0"/>
            <a:t>이 모델은 특정 연령 그룹에 대한 높은 </a:t>
          </a:r>
          <a:r>
            <a:rPr lang="en-US" sz="1100" kern="1200" dirty="0"/>
            <a:t>NRS </a:t>
          </a:r>
          <a:r>
            <a:rPr lang="ko-KR" sz="1100" kern="1200" dirty="0"/>
            <a:t>값을 과소평가하는 것으로 보이며</a:t>
          </a:r>
          <a:r>
            <a:rPr lang="en-US" sz="1100" kern="1200" dirty="0"/>
            <a:t>, </a:t>
          </a:r>
          <a:r>
            <a:rPr lang="ko-KR" sz="1100" kern="1200" dirty="0"/>
            <a:t>이는 추가 개선이 나이가 많거나 젊은 환자에게 도움이 될 수 있음</a:t>
          </a:r>
          <a:r>
            <a:rPr lang="en-US" sz="1100" kern="1200" dirty="0"/>
            <a:t>.</a:t>
          </a:r>
        </a:p>
      </dsp:txBody>
      <dsp:txXfrm>
        <a:off x="0" y="1018572"/>
        <a:ext cx="3992329" cy="1663200"/>
      </dsp:txXfrm>
    </dsp:sp>
    <dsp:sp modelId="{4DD7B5BA-E6E5-4F6F-882C-F086413189BC}">
      <dsp:nvSpPr>
        <dsp:cNvPr id="0" name=""/>
        <dsp:cNvSpPr/>
      </dsp:nvSpPr>
      <dsp:spPr>
        <a:xfrm>
          <a:off x="199616" y="856212"/>
          <a:ext cx="279463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30" tIns="0" rIns="10563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b="1" kern="1200"/>
            <a:t>연령 그룹</a:t>
          </a:r>
          <a:r>
            <a:rPr lang="en-US" sz="1100" kern="1200"/>
            <a:t>:</a:t>
          </a:r>
        </a:p>
      </dsp:txBody>
      <dsp:txXfrm>
        <a:off x="215468" y="872064"/>
        <a:ext cx="2762926" cy="293016"/>
      </dsp:txXfrm>
    </dsp:sp>
    <dsp:sp modelId="{7EAC9218-FF3E-4F81-9BD1-95D5956F5EA4}">
      <dsp:nvSpPr>
        <dsp:cNvPr id="0" name=""/>
        <dsp:cNvSpPr/>
      </dsp:nvSpPr>
      <dsp:spPr>
        <a:xfrm>
          <a:off x="0" y="2903532"/>
          <a:ext cx="3992329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9849" tIns="229108" rIns="309849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100" kern="1200" dirty="0"/>
            <a:t>예측된 </a:t>
          </a:r>
          <a:r>
            <a:rPr lang="en-US" sz="1100" kern="1200" dirty="0"/>
            <a:t>NRS</a:t>
          </a:r>
          <a:r>
            <a:rPr lang="ko-KR" sz="1100" kern="1200" dirty="0"/>
            <a:t>가 실제 값에서 벗어나는 몇 가지 특이치가 있는 유사한 추세가 관찰됩니다</a:t>
          </a:r>
          <a:r>
            <a:rPr lang="en-US" sz="1100" kern="1200" dirty="0"/>
            <a:t>. BMI</a:t>
          </a:r>
          <a:r>
            <a:rPr lang="ko-KR" sz="1100" kern="1200" dirty="0"/>
            <a:t>가 높은 그룹과 낮은 그룹에는 약간의 예측 격차가 있는 것으로 보이며</a:t>
          </a:r>
          <a:r>
            <a:rPr lang="en-US" sz="1100" kern="1200" dirty="0"/>
            <a:t>, </a:t>
          </a:r>
          <a:r>
            <a:rPr lang="ko-KR" sz="1100" kern="1200" dirty="0"/>
            <a:t>이는 개선의 여지가 있음</a:t>
          </a:r>
          <a:r>
            <a:rPr lang="en-US" sz="1100" kern="1200" dirty="0"/>
            <a:t>.</a:t>
          </a:r>
        </a:p>
      </dsp:txBody>
      <dsp:txXfrm>
        <a:off x="0" y="2903532"/>
        <a:ext cx="3992329" cy="1212750"/>
      </dsp:txXfrm>
    </dsp:sp>
    <dsp:sp modelId="{136A1E10-F12F-4D71-ADE0-5D375D310DA3}">
      <dsp:nvSpPr>
        <dsp:cNvPr id="0" name=""/>
        <dsp:cNvSpPr/>
      </dsp:nvSpPr>
      <dsp:spPr>
        <a:xfrm>
          <a:off x="199616" y="2741172"/>
          <a:ext cx="279463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30" tIns="0" rIns="10563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BMI </a:t>
          </a:r>
          <a:r>
            <a:rPr lang="ko-KR" sz="1100" b="1" kern="1200"/>
            <a:t>그룹</a:t>
          </a:r>
          <a:r>
            <a:rPr lang="en-US" sz="1100" kern="1200"/>
            <a:t>:</a:t>
          </a:r>
        </a:p>
      </dsp:txBody>
      <dsp:txXfrm>
        <a:off x="215468" y="2757024"/>
        <a:ext cx="2762926" cy="293016"/>
      </dsp:txXfrm>
    </dsp:sp>
    <dsp:sp modelId="{C2A7E5A9-6F01-4DA5-80FE-836EF3BA4A96}">
      <dsp:nvSpPr>
        <dsp:cNvPr id="0" name=""/>
        <dsp:cNvSpPr/>
      </dsp:nvSpPr>
      <dsp:spPr>
        <a:xfrm>
          <a:off x="0" y="4338042"/>
          <a:ext cx="3992329" cy="1455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9849" tIns="229108" rIns="309849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100" kern="1200"/>
            <a:t>산점도는 예측된 </a:t>
          </a:r>
          <a:r>
            <a:rPr lang="en-US" sz="1100" kern="1200"/>
            <a:t>NRS</a:t>
          </a:r>
          <a:r>
            <a:rPr lang="ko-KR" sz="1100" kern="1200"/>
            <a:t>와 실제 </a:t>
          </a:r>
          <a:r>
            <a:rPr lang="en-US" sz="1100" kern="1200"/>
            <a:t>NRS</a:t>
          </a:r>
          <a:r>
            <a:rPr lang="ko-KR" sz="1100" kern="1200"/>
            <a:t>에서 성별에 따른 차이가 최소화된 것으로 나타나지만</a:t>
          </a:r>
          <a:r>
            <a:rPr lang="en-US" sz="1100" kern="1200"/>
            <a:t>, </a:t>
          </a:r>
          <a:r>
            <a:rPr lang="ko-KR" sz="1100" kern="1200"/>
            <a:t>특정 데이터 포인트는 더 큰 차이를 보입니다</a:t>
          </a:r>
          <a:r>
            <a:rPr lang="en-US" sz="1100" kern="1200"/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100" kern="1200"/>
            <a:t>성별에 따른 모델은 이러한 예측을 더욱 구체화하는 데 도움이 될 수 있습니다</a:t>
          </a:r>
          <a:r>
            <a:rPr lang="en-US" sz="1100" kern="1200"/>
            <a:t>.</a:t>
          </a:r>
        </a:p>
      </dsp:txBody>
      <dsp:txXfrm>
        <a:off x="0" y="4338042"/>
        <a:ext cx="3992329" cy="1455300"/>
      </dsp:txXfrm>
    </dsp:sp>
    <dsp:sp modelId="{00D08215-4568-4B79-A0AC-BCA42AF2319C}">
      <dsp:nvSpPr>
        <dsp:cNvPr id="0" name=""/>
        <dsp:cNvSpPr/>
      </dsp:nvSpPr>
      <dsp:spPr>
        <a:xfrm>
          <a:off x="199616" y="4175682"/>
          <a:ext cx="279463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630" tIns="0" rIns="10563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b="1" kern="1200"/>
            <a:t>성별 그룹</a:t>
          </a:r>
          <a:r>
            <a:rPr lang="en-US" sz="1100" kern="1200"/>
            <a:t>:</a:t>
          </a:r>
        </a:p>
      </dsp:txBody>
      <dsp:txXfrm>
        <a:off x="215468" y="4191534"/>
        <a:ext cx="2762926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E5D9-E47A-56FE-9BB5-050AAF16F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C8736B-954B-C227-806E-67D438584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47BE6C-8AE3-3699-F969-6EB488171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484FC-8023-52CF-8928-EB005BA3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A4E85-7233-D22E-A5ED-8238B5BD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5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5E101-9BE2-2FF0-1BB6-BBB71898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F6DA77-6966-B9FD-4858-20A28B8D9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FCCB85-3049-10F3-D647-B06B9BA7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75FA69-B91C-06ED-2AAB-1FB609D5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72761-12E8-15AE-67AA-D977E71E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75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E66E22-5AA9-A260-18F1-FD81CA495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8F8ACF-AA20-6280-97A9-D35345CCB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5EAA3-5726-A161-4C8C-7DA6D3B2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E3757-8A8D-EB36-B804-4EEB197D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2EC20B-1769-E570-B34B-A1BEAB8B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86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982F9-87FC-8719-30BF-10A02C19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ECA3E-CD8C-154F-2E2A-30182292F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5ABB1B-A9EF-24C9-0380-F38E2652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3B80A-C0FB-4F84-E789-61BC9EC9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1739D-E113-2D62-4B85-E6637092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92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B56F-8A9C-C244-EAA8-2AE81E9C5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C0F137-A3B9-7031-2253-AE9BC4BFB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64D3B2-C17E-46BE-7E46-08323FAF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0A5AE-833E-A950-E9A2-4FF77740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2F457F-E536-19D3-6502-7BE83AE4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3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737E1-6F28-4ADB-EA6E-8A40A8F5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22C57-0C25-E715-6162-F41433FE7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866071-701F-F5F5-C4AE-DABCF4F34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FA121E-F1EA-760D-5292-AB2E2284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95A070-3F28-93CE-4618-8AEBEC29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DC59C2-3DED-CB93-3762-F639C28B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9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663AD-EFB5-C23B-2413-3BCA63B9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FF7716-A8C4-D0E4-FE7E-47CEFB145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B430F1-D4FB-021A-27B7-322312D2D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2CBB20-969F-2F89-021F-1D2D38FD3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6FCC03-18BC-376D-6E80-D43AD5519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2735A8-AD78-7D17-5376-E18A30352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C5B634-44B0-B950-F5DE-568D0171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66B488-DAD9-C90A-60EC-79E12B32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4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516D5-F7F9-C6EB-64CC-9D2AD09C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FC679C-8AA1-522D-14D3-F6DE2079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2138D6-2AA9-2A56-96AC-9D70F3F5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8C0571-36E3-064F-11C8-A989E05B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115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6C5C44-71BD-4803-0BC4-2F5C5303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57FC0-BFDE-9A1F-8BA8-AAF48BEC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D8E72-63FE-CD8E-A3F6-1B91DF08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829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9D3FE-F8B1-6927-4111-122948A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DB838-D339-BE15-6E94-25BBA78C4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3E84BF-E1A6-4E22-A351-909D3C4FD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1D13F1-9126-7D7A-4600-383A0C816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967FE2-015B-3413-531F-9ACD9CF0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137E07-95CD-94B4-703C-7181573C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2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17B20-5D9F-B340-719D-C9A1DE5DE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2754BE-6832-8E6B-ECF2-62B916466D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0D8036-320C-7FB9-3481-A7D094708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BF21C7-8888-B8DC-CDD0-AE854038A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707F5F-6848-321E-FF91-C19992A8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8E4720-E793-D6A3-9849-5342DB22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93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432653-AD8A-8241-6296-D273E5B7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AA33C2-DE0A-0840-03F4-840A1F4A3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6B568-1C7C-8C81-6A4C-DDA33538E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18EA1F-ED6C-4F63-BB97-748C61877189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BBDE-20B4-457B-D40C-6C230DD6A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0B104-A80E-CB49-00AF-A210E99A1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66A2F2-3630-46F8-ABFC-CE380A3B0C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microsoft.com/office/2007/relationships/diagramDrawing" Target="../diagrams/drawing1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diagramColors" Target="../diagrams/colors1.xml"/><Relationship Id="rId5" Type="http://schemas.microsoft.com/office/2007/relationships/hdphoto" Target="../media/hdphoto7.wdp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81.png"/><Relationship Id="rId9" Type="http://schemas.openxmlformats.org/officeDocument/2006/relationships/diagramLayout" Target="../diagrams/layout1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1B7575-A62C-A1BB-FA91-90FF5BEAF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ko-KR" altLang="en-US" sz="23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산업 빅데이터 분석</a:t>
            </a:r>
            <a:br>
              <a:rPr lang="en-US" altLang="ko-KR" sz="2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23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Plan Presentation</a:t>
            </a:r>
            <a:br>
              <a:rPr lang="en-US" altLang="ko-KR" sz="23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altLang="ko-KR" sz="23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-PCA EMR </a:t>
            </a:r>
            <a:r>
              <a:rPr lang="ko-KR" altLang="en-US" sz="23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데이터를 기반한</a:t>
            </a:r>
            <a:r>
              <a:rPr lang="en-US" altLang="ko-KR" sz="23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2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PONV </a:t>
            </a:r>
            <a:r>
              <a:rPr lang="ko-KR" altLang="en-US" sz="2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및 </a:t>
            </a:r>
            <a:r>
              <a:rPr lang="ko-KR" altLang="en-US" sz="23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볼루스</a:t>
            </a:r>
            <a:r>
              <a:rPr lang="en-US" altLang="ko-KR" sz="2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관리 분석</a:t>
            </a:r>
            <a:r>
              <a:rPr lang="en-US" altLang="ko-KR" sz="2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2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중간</a:t>
            </a:r>
            <a:r>
              <a:rPr lang="en-US" altLang="ko-KR" sz="2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altLang="ko-KR" sz="2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50D75E-35B0-C28E-610F-3AB26E78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/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ko-KR" altLang="en-US"/>
              <a:t>학번</a:t>
            </a:r>
            <a:r>
              <a:rPr lang="en-US" altLang="ko-KR"/>
              <a:t>: 2024254002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ko-KR" altLang="en-US"/>
              <a:t>성명</a:t>
            </a:r>
            <a:r>
              <a:rPr lang="en-US" altLang="ko-KR"/>
              <a:t>: </a:t>
            </a:r>
            <a:r>
              <a:rPr lang="ko-KR" altLang="en-US"/>
              <a:t>전창수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86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AC90EE-E762-03B3-B616-33E9713A8660}"/>
              </a:ext>
            </a:extLst>
          </p:cNvPr>
          <p:cNvSpPr txBox="1"/>
          <p:nvPr/>
        </p:nvSpPr>
        <p:spPr>
          <a:xfrm>
            <a:off x="403123" y="3266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/>
              <a:t>단계 </a:t>
            </a:r>
            <a:r>
              <a:rPr lang="en-US" altLang="ko-KR" b="1" u="sng" dirty="0"/>
              <a:t>4 </a:t>
            </a:r>
            <a:r>
              <a:rPr lang="ko-KR" altLang="en-US" b="1" u="sng" dirty="0"/>
              <a:t>고급 분석 및 시각화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시간 간격으로 </a:t>
            </a:r>
            <a:r>
              <a:rPr lang="en-US" altLang="ko-KR" b="1" u="sng" dirty="0"/>
              <a:t>PONV </a:t>
            </a:r>
            <a:r>
              <a:rPr lang="ko-KR" altLang="en-US" b="1" u="sng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0AC7E-7319-32A4-46CB-C5E2224B57C7}"/>
              </a:ext>
            </a:extLst>
          </p:cNvPr>
          <p:cNvSpPr txBox="1"/>
          <p:nvPr/>
        </p:nvSpPr>
        <p:spPr>
          <a:xfrm>
            <a:off x="147483" y="867714"/>
            <a:ext cx="1087447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Analyzing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intervals</a:t>
            </a:r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Summarizing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attempts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calculating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average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occurrence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Selecting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columns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related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analysis</a:t>
            </a:r>
            <a:endParaRPr lang="ko-KR" altLang="en-US" sz="1200" dirty="0"/>
          </a:p>
          <a:p>
            <a:r>
              <a:rPr lang="ko-KR" altLang="en-US" sz="1200" dirty="0" err="1"/>
              <a:t>ponv_time_columns</a:t>
            </a:r>
            <a:r>
              <a:rPr lang="ko-KR" altLang="en-US" sz="1200" dirty="0"/>
              <a:t> = ['3_TOTAL_VOL_CUM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)', '6_TOTAL_VOL_CUM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)', '9_TOTAL_VOL_CUM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)', </a:t>
            </a:r>
          </a:p>
          <a:p>
            <a:r>
              <a:rPr lang="ko-KR" altLang="en-US" sz="1200" dirty="0"/>
              <a:t>                     '12_TOTAL_VOL_CUM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)', '24_TOTAL_VOL_CUM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)', '48_TOTAL_VOL_CUM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)']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Creating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DataFrame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store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volumes</a:t>
            </a:r>
            <a:r>
              <a:rPr lang="ko-KR" altLang="en-US" sz="1200" dirty="0"/>
              <a:t> and PONV </a:t>
            </a:r>
            <a:r>
              <a:rPr lang="ko-KR" altLang="en-US" sz="1200" dirty="0" err="1"/>
              <a:t>rates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over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intervals</a:t>
            </a:r>
            <a:endParaRPr lang="ko-KR" altLang="en-US" sz="1200" dirty="0"/>
          </a:p>
          <a:p>
            <a:r>
              <a:rPr lang="ko-KR" altLang="en-US" sz="1200" dirty="0" err="1"/>
              <a:t>ponv_by_time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data_cleaned</a:t>
            </a:r>
            <a:r>
              <a:rPr lang="ko-KR" altLang="en-US" sz="1200" dirty="0"/>
              <a:t>[</a:t>
            </a:r>
            <a:r>
              <a:rPr lang="ko-KR" altLang="en-US" sz="1200" dirty="0" err="1"/>
              <a:t>ponv_time_columns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 err="1"/>
              <a:t>ponv_rate_by_time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data_cleaned.groupby</a:t>
            </a:r>
            <a:r>
              <a:rPr lang="ko-KR" altLang="en-US" sz="1200" dirty="0"/>
              <a:t>('PONV0')[</a:t>
            </a:r>
            <a:r>
              <a:rPr lang="ko-KR" altLang="en-US" sz="1200" dirty="0" err="1"/>
              <a:t>ponv_time_columns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Plotting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=(12, 6))</a:t>
            </a:r>
          </a:p>
          <a:p>
            <a:r>
              <a:rPr lang="ko-KR" altLang="en-US" sz="1200" dirty="0" err="1"/>
              <a:t>plt.plot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ponv_by_time.index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ponv_by_time.values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marker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o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='-', </a:t>
            </a:r>
            <a:r>
              <a:rPr lang="ko-KR" altLang="en-US" sz="1200" dirty="0" err="1"/>
              <a:t>color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b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Time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('Time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Hours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plt.grid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axis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y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='--',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plt.legend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Plotting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rates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over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intervals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=(12, 6))</a:t>
            </a:r>
          </a:p>
          <a:p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ponv_rate_by_time.index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plt.plot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ponv_rate_by_time.columns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ponv_rate_by_time.loc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], </a:t>
            </a:r>
            <a:r>
              <a:rPr lang="ko-KR" altLang="en-US" sz="1200" dirty="0" err="1"/>
              <a:t>marker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o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='-', 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=</a:t>
            </a:r>
            <a:r>
              <a:rPr lang="ko-KR" altLang="en-US" sz="1200" dirty="0" err="1"/>
              <a:t>f'PONV</a:t>
            </a:r>
            <a:r>
              <a:rPr lang="ko-KR" altLang="en-US" sz="1200" dirty="0"/>
              <a:t> {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}')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('PONV </a:t>
            </a:r>
            <a:r>
              <a:rPr lang="ko-KR" altLang="en-US" sz="1200" dirty="0" err="1"/>
              <a:t>Rate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Time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('Time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Hours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plt.legend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title</a:t>
            </a:r>
            <a:r>
              <a:rPr lang="ko-KR" altLang="en-US" sz="1200" dirty="0"/>
              <a:t>='PONV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plt.grid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axis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y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='--',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17586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E69C4C-8594-62CC-3BAE-B82FA896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552048"/>
            <a:ext cx="5463852" cy="27319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73E860-368E-4231-321C-BCCDE3435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84" y="537759"/>
            <a:ext cx="5587366" cy="2816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EF0460-896B-A7C4-9A93-BA062935F32D}"/>
              </a:ext>
            </a:extLst>
          </p:cNvPr>
          <p:cNvSpPr txBox="1"/>
          <p:nvPr/>
        </p:nvSpPr>
        <p:spPr>
          <a:xfrm>
            <a:off x="629264" y="3822656"/>
            <a:ext cx="10127225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highlight>
                  <a:srgbClr val="FFFF00"/>
                </a:highlight>
                <a:latin typeface="+mn-ea"/>
              </a:rPr>
              <a:t>시간 간격별 </a:t>
            </a:r>
            <a:r>
              <a:rPr lang="en-US" altLang="ko-KR" b="1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b="1" dirty="0">
                <a:highlight>
                  <a:srgbClr val="FFFF00"/>
                </a:highlight>
                <a:latin typeface="+mn-ea"/>
              </a:rPr>
              <a:t>분석 결과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는 다음과 같습니다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highlight>
                  <a:srgbClr val="FFFF00"/>
                </a:highlight>
                <a:latin typeface="+mn-ea"/>
              </a:rPr>
              <a:t>평균 누적 볼륨 변화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highlight>
                  <a:srgbClr val="FFFF00"/>
                </a:highlight>
                <a:latin typeface="+mn-ea"/>
              </a:rPr>
              <a:t>초기 시간대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(3~6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시간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) 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동안 누적 볼륨이 빠르게 증가한 후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시간이 지남에 따라 완만해지는 경향을 보입니다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. 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이는 초기 회복 단계에서 통증 관리가 집중적으로 이루어짐을 시사합니다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378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1C949-CB32-7492-7FB3-09F1C4B8A31C}"/>
              </a:ext>
            </a:extLst>
          </p:cNvPr>
          <p:cNvSpPr txBox="1"/>
          <p:nvPr/>
        </p:nvSpPr>
        <p:spPr>
          <a:xfrm>
            <a:off x="442450" y="316779"/>
            <a:ext cx="7718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/>
              <a:t>단계 </a:t>
            </a:r>
            <a:r>
              <a:rPr lang="en-US" altLang="ko-KR" b="1" u="sng" dirty="0"/>
              <a:t>4 </a:t>
            </a:r>
            <a:r>
              <a:rPr lang="ko-KR" altLang="en-US" b="1" u="sng" dirty="0"/>
              <a:t>고급 분석 및 시각화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각 시간 그룹에 대한 </a:t>
            </a:r>
            <a:r>
              <a:rPr lang="en-US" altLang="ko-KR" b="1" u="sng" dirty="0"/>
              <a:t>PONV </a:t>
            </a:r>
            <a:r>
              <a:rPr lang="ko-KR" altLang="en-US" b="1" u="sng" dirty="0"/>
              <a:t>추세 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14A6F-3383-D51E-6035-D09EAE630099}"/>
              </a:ext>
            </a:extLst>
          </p:cNvPr>
          <p:cNvSpPr txBox="1"/>
          <p:nvPr/>
        </p:nvSpPr>
        <p:spPr>
          <a:xfrm>
            <a:off x="511277" y="1102676"/>
            <a:ext cx="1149391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analyze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calculate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rate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occurrence</a:t>
            </a:r>
            <a:r>
              <a:rPr lang="ko-KR" altLang="en-US" sz="1200" dirty="0"/>
              <a:t>) </a:t>
            </a:r>
            <a:r>
              <a:rPr lang="ko-KR" altLang="en-US" sz="1200" dirty="0" err="1"/>
              <a:t>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</a:t>
            </a:r>
            <a:endParaRPr lang="ko-KR" altLang="en-US" sz="1200" dirty="0"/>
          </a:p>
          <a:p>
            <a:r>
              <a:rPr lang="ko-KR" altLang="en-US" sz="1200" dirty="0"/>
              <a:t># and </a:t>
            </a:r>
            <a:r>
              <a:rPr lang="ko-KR" altLang="en-US" sz="1200" dirty="0" err="1"/>
              <a:t>visualize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trend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how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rates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evolve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over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.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Calculating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occurrence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based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columns</a:t>
            </a:r>
            <a:endParaRPr lang="ko-KR" altLang="en-US" sz="1200" dirty="0"/>
          </a:p>
          <a:p>
            <a:r>
              <a:rPr lang="ko-KR" altLang="en-US" sz="1200" dirty="0" err="1"/>
              <a:t>ponv_trends_by_time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data_cleaned.groupby</a:t>
            </a:r>
            <a:r>
              <a:rPr lang="ko-KR" altLang="en-US" sz="1200" dirty="0"/>
              <a:t>('PONV0')[</a:t>
            </a:r>
            <a:r>
              <a:rPr lang="ko-KR" altLang="en-US" sz="1200" dirty="0" err="1"/>
              <a:t>ponv_time_columns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Plotting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across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=(12, 6))</a:t>
            </a:r>
          </a:p>
          <a:p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ponv_trends_by_time.index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plt.plot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ponv_trends_by_time.columns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ponv_trends_by_time.loc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], </a:t>
            </a:r>
            <a:r>
              <a:rPr lang="ko-KR" altLang="en-US" sz="1200" dirty="0" err="1"/>
              <a:t>marker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o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='-', 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=</a:t>
            </a:r>
            <a:r>
              <a:rPr lang="ko-KR" altLang="en-US" sz="1200" dirty="0" err="1"/>
              <a:t>f'PONV</a:t>
            </a:r>
            <a:r>
              <a:rPr lang="ko-KR" altLang="en-US" sz="1200" dirty="0"/>
              <a:t> {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}')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('PONV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Across</a:t>
            </a:r>
            <a:r>
              <a:rPr lang="ko-KR" altLang="en-US" sz="1200" dirty="0"/>
              <a:t> Time </a:t>
            </a:r>
            <a:r>
              <a:rPr lang="ko-KR" altLang="en-US" sz="1200" dirty="0" err="1"/>
              <a:t>Intervals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('Time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Hours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Average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plt.legend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title</a:t>
            </a:r>
            <a:r>
              <a:rPr lang="ko-KR" altLang="en-US" sz="1200" dirty="0"/>
              <a:t>='PONV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plt.grid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axis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y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='--',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1665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B128DB-F710-49C2-E8E0-E3C8FEBB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63" y="807688"/>
            <a:ext cx="6388543" cy="32022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3F09A9-F0FF-3BE2-E206-4F2D9944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11" y="283421"/>
            <a:ext cx="2400635" cy="352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A1106-9613-A38F-7B25-68B0C26F23E7}"/>
              </a:ext>
            </a:extLst>
          </p:cNvPr>
          <p:cNvSpPr txBox="1"/>
          <p:nvPr/>
        </p:nvSpPr>
        <p:spPr>
          <a:xfrm>
            <a:off x="759508" y="4181705"/>
            <a:ext cx="9751176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시간 그룹별 </a:t>
            </a:r>
            <a:r>
              <a:rPr lang="en-US" altLang="ko-KR" sz="1600" b="1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트렌드 분석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에서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상태에 따른 누적 볼륨의 변화 추이를 시각화 했습니다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발생 환자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는 초기 시간대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(3~6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시간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)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에 누적 볼륨이 더 높게 나타나며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시간이 지남에 따라 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완만해집니다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이는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발생 시 초기 통증 관리가 더 필요할 수 있음을 나타냅니다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highlight>
                  <a:srgbClr val="FFFF00"/>
                </a:highlight>
                <a:latin typeface="+mn-ea"/>
              </a:rPr>
              <a:t>PONV</a:t>
            </a: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가 없는 환자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는 상대적으로 일정한 누적 볼륨 패턴을 보입니다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이로써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발생 여부에 따른 시간별 통증 관리 패턴을 확인할 수 있으며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초기 단계에서 집중적인 관리가 필요할 수 있음을 알 수 있음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  <a:endParaRPr lang="ko-KR" altLang="en-US" sz="1600" dirty="0">
              <a:highlight>
                <a:srgbClr val="FFFF00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179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52CC81-05B4-C37C-1CD7-BBE125B8A7FB}"/>
              </a:ext>
            </a:extLst>
          </p:cNvPr>
          <p:cNvSpPr txBox="1"/>
          <p:nvPr/>
        </p:nvSpPr>
        <p:spPr>
          <a:xfrm>
            <a:off x="294967" y="287282"/>
            <a:ext cx="6892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/>
              <a:t>단계 </a:t>
            </a:r>
            <a:r>
              <a:rPr lang="en-US" altLang="ko-KR" b="1" u="sng" dirty="0"/>
              <a:t>4 </a:t>
            </a:r>
            <a:r>
              <a:rPr lang="ko-KR" altLang="en-US" b="1" u="sng" dirty="0"/>
              <a:t>고급 분석 및 시각화</a:t>
            </a:r>
            <a:r>
              <a:rPr lang="en-US" altLang="ko-KR" b="1" u="sng" dirty="0"/>
              <a:t>: </a:t>
            </a:r>
            <a:r>
              <a:rPr lang="ko-KR" altLang="en-US" b="1" u="sng" dirty="0">
                <a:latin typeface="+mn-ea"/>
              </a:rPr>
              <a:t>성별 기반 </a:t>
            </a:r>
            <a:r>
              <a:rPr lang="en-US" altLang="ko-KR" b="1" u="sng" dirty="0">
                <a:latin typeface="+mn-ea"/>
              </a:rPr>
              <a:t>PONV </a:t>
            </a:r>
            <a:r>
              <a:rPr lang="ko-KR" altLang="en-US" b="1" u="sng" dirty="0">
                <a:latin typeface="+mn-ea"/>
              </a:rPr>
              <a:t>비율 추세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70BFE-4DB4-2C56-8C06-2AB8D719EA51}"/>
              </a:ext>
            </a:extLst>
          </p:cNvPr>
          <p:cNvSpPr txBox="1"/>
          <p:nvPr/>
        </p:nvSpPr>
        <p:spPr>
          <a:xfrm>
            <a:off x="481780" y="1130478"/>
            <a:ext cx="99600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Analyzing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gender-based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rate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over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calculating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gender</a:t>
            </a:r>
            <a:r>
              <a:rPr lang="ko-KR" altLang="en-US" sz="1200" dirty="0"/>
              <a:t> and PONV </a:t>
            </a:r>
            <a:r>
              <a:rPr lang="ko-KR" altLang="en-US" sz="1200" dirty="0" err="1"/>
              <a:t>status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Grouping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gender</a:t>
            </a:r>
            <a:r>
              <a:rPr lang="ko-KR" altLang="en-US" sz="1200" dirty="0"/>
              <a:t> and PONV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calculate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</a:t>
            </a:r>
            <a:endParaRPr lang="ko-KR" altLang="en-US" sz="1200" dirty="0"/>
          </a:p>
          <a:p>
            <a:r>
              <a:rPr lang="ko-KR" altLang="en-US" sz="1200" dirty="0" err="1"/>
              <a:t>gender_ponv_trends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data_cleaned.groupby</a:t>
            </a:r>
            <a:r>
              <a:rPr lang="ko-KR" altLang="en-US" sz="1200" dirty="0"/>
              <a:t>(['성별', 'PONV0'])[</a:t>
            </a:r>
            <a:r>
              <a:rPr lang="ko-KR" altLang="en-US" sz="1200" dirty="0" err="1"/>
              <a:t>ponv_time_columns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Plotting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gender-based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rate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across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intervals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=(14, 8))</a:t>
            </a:r>
          </a:p>
          <a:p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gender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data_cleaned</a:t>
            </a:r>
            <a:r>
              <a:rPr lang="ko-KR" altLang="en-US" sz="1200" dirty="0"/>
              <a:t>['성별'].</a:t>
            </a:r>
            <a:r>
              <a:rPr lang="ko-KR" altLang="en-US" sz="1200" dirty="0" err="1"/>
              <a:t>unique</a:t>
            </a:r>
            <a:r>
              <a:rPr lang="ko-KR" altLang="en-US" sz="1200" dirty="0"/>
              <a:t>():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ponv_status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gender_ponv_trends.loc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gender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index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plt.plot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gender_ponv_trends.columns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gender_ponv_trends.loc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gender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ponv_status</a:t>
            </a:r>
            <a:r>
              <a:rPr lang="ko-KR" altLang="en-US" sz="1200" dirty="0"/>
              <a:t>],</a:t>
            </a:r>
          </a:p>
          <a:p>
            <a:r>
              <a:rPr lang="ko-KR" altLang="en-US" sz="1200" dirty="0"/>
              <a:t>                 </a:t>
            </a:r>
            <a:r>
              <a:rPr lang="ko-KR" altLang="en-US" sz="1200" dirty="0" err="1"/>
              <a:t>marker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o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='-', 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=</a:t>
            </a:r>
            <a:r>
              <a:rPr lang="ko-KR" altLang="en-US" sz="1200" dirty="0" err="1"/>
              <a:t>f</a:t>
            </a:r>
            <a:r>
              <a:rPr lang="ko-KR" altLang="en-US" sz="1200" dirty="0"/>
              <a:t>'{</a:t>
            </a:r>
            <a:r>
              <a:rPr lang="ko-KR" altLang="en-US" sz="1200" dirty="0" err="1"/>
              <a:t>gender</a:t>
            </a:r>
            <a:r>
              <a:rPr lang="ko-KR" altLang="en-US" sz="1200" dirty="0"/>
              <a:t>} - PONV {</a:t>
            </a:r>
            <a:r>
              <a:rPr lang="ko-KR" altLang="en-US" sz="1200" dirty="0" err="1"/>
              <a:t>ponv_status</a:t>
            </a:r>
            <a:r>
              <a:rPr lang="ko-KR" altLang="en-US" sz="1200" dirty="0"/>
              <a:t>}')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Gender-Based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Rate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Across</a:t>
            </a:r>
            <a:r>
              <a:rPr lang="ko-KR" altLang="en-US" sz="1200" dirty="0"/>
              <a:t> Time </a:t>
            </a:r>
            <a:r>
              <a:rPr lang="ko-KR" altLang="en-US" sz="1200" dirty="0" err="1"/>
              <a:t>Intervals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('Time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Hours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Average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plt.legend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title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Gender</a:t>
            </a:r>
            <a:r>
              <a:rPr lang="ko-KR" altLang="en-US" sz="1200" dirty="0"/>
              <a:t> and PONV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plt.grid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axis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y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='--',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624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86FE61-AB8B-D384-6B8C-E71808B0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542522"/>
            <a:ext cx="5977339" cy="34011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4A407E-9F0E-5774-9233-037F3C24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29" y="17206"/>
            <a:ext cx="3629532" cy="276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2AC6C2-5D84-BEB5-97B7-AB0C185D1868}"/>
              </a:ext>
            </a:extLst>
          </p:cNvPr>
          <p:cNvSpPr txBox="1"/>
          <p:nvPr/>
        </p:nvSpPr>
        <p:spPr>
          <a:xfrm>
            <a:off x="727587" y="4058011"/>
            <a:ext cx="10982631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성별에 따른 </a:t>
            </a:r>
            <a:r>
              <a:rPr lang="en-US" altLang="ko-KR" sz="1600" b="1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발생률 추이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를 시각화한 결과는 다음과 같습니다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여성 환자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는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발생 시 초기 시간대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(3~6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시간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)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에 누적 볼륨이 급격히 증가하며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이후 점차 완만해지는 경향을 보입니다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남성 환자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의 경우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, 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발생 유무에 따라 초기 볼륨 증가가 다소 차이는 있지만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전체적으로 여성에 비해 누적 볼륨 증가가 완만한 패턴을 나타냅니다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이로 인해 성별에 따른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관리의 차이가 필요할 수 있으며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특히 여성 환자에서는 초기 통증 관리가 더 중요함을</a:t>
            </a:r>
            <a:endParaRPr lang="en-US" altLang="ko-KR" sz="1600" dirty="0">
              <a:highlight>
                <a:srgbClr val="FFFF00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알 수 있음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  <a:endParaRPr lang="ko-KR" altLang="en-US" sz="1600" dirty="0">
              <a:highlight>
                <a:srgbClr val="FFFF00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409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76DBD3-E086-693E-C13A-F0EEFD4FF600}"/>
              </a:ext>
            </a:extLst>
          </p:cNvPr>
          <p:cNvSpPr txBox="1"/>
          <p:nvPr/>
        </p:nvSpPr>
        <p:spPr>
          <a:xfrm>
            <a:off x="526026" y="2184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/>
              <a:t>단계 </a:t>
            </a:r>
            <a:r>
              <a:rPr lang="en-US" altLang="ko-KR" b="1" u="sng" dirty="0"/>
              <a:t>4 </a:t>
            </a:r>
            <a:r>
              <a:rPr lang="ko-KR" altLang="en-US" b="1" u="sng" dirty="0"/>
              <a:t>고급 분석 및 시각화</a:t>
            </a:r>
            <a:r>
              <a:rPr lang="en-US" altLang="ko-KR" b="1" u="sng" dirty="0"/>
              <a:t>:</a:t>
            </a:r>
            <a:r>
              <a:rPr lang="ko-KR" altLang="en-US" b="1" u="sng" dirty="0"/>
              <a:t> 연령대별 </a:t>
            </a:r>
            <a:r>
              <a:rPr lang="en-US" altLang="ko-KR" b="1" u="sng" dirty="0"/>
              <a:t>PONV </a:t>
            </a:r>
            <a:r>
              <a:rPr lang="ko-KR" altLang="en-US" b="1" u="sng" dirty="0"/>
              <a:t>추세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17521-F730-1222-DC10-4AFB692B7B00}"/>
              </a:ext>
            </a:extLst>
          </p:cNvPr>
          <p:cNvSpPr txBox="1"/>
          <p:nvPr/>
        </p:nvSpPr>
        <p:spPr>
          <a:xfrm>
            <a:off x="526026" y="729050"/>
            <a:ext cx="1113994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Dropping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rows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with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'연령대' </a:t>
            </a:r>
            <a:r>
              <a:rPr lang="ko-KR" altLang="en-US" sz="1200" dirty="0" err="1"/>
              <a:t>column</a:t>
            </a:r>
            <a:endParaRPr lang="ko-KR" altLang="en-US" sz="1200" dirty="0"/>
          </a:p>
          <a:p>
            <a:r>
              <a:rPr lang="ko-KR" altLang="en-US" sz="1200" dirty="0" err="1"/>
              <a:t>data_cleaned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data_cleaned.dropna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subset</a:t>
            </a:r>
            <a:r>
              <a:rPr lang="ko-KR" altLang="en-US" sz="1200" dirty="0"/>
              <a:t>=['연령대'])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Re-calculating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age-based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over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intervals</a:t>
            </a:r>
            <a:endParaRPr lang="ko-KR" altLang="en-US" sz="1200" dirty="0"/>
          </a:p>
          <a:p>
            <a:r>
              <a:rPr lang="ko-KR" altLang="en-US" sz="1200" dirty="0" err="1"/>
              <a:t>age_ponv_trends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data_cleaned.groupby</a:t>
            </a:r>
            <a:r>
              <a:rPr lang="ko-KR" altLang="en-US" sz="1200" dirty="0"/>
              <a:t>(['연령대', 'PONV0'])[</a:t>
            </a:r>
            <a:r>
              <a:rPr lang="ko-KR" altLang="en-US" sz="1200" dirty="0" err="1"/>
              <a:t>ponv_time_columns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Plotting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age-based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across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intervals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=(14, 8))</a:t>
            </a:r>
          </a:p>
          <a:p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age_group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data_cleaned</a:t>
            </a:r>
            <a:r>
              <a:rPr lang="ko-KR" altLang="en-US" sz="1200" dirty="0"/>
              <a:t>['연령대'].</a:t>
            </a:r>
            <a:r>
              <a:rPr lang="ko-KR" altLang="en-US" sz="1200" dirty="0" err="1"/>
              <a:t>unique</a:t>
            </a:r>
            <a:r>
              <a:rPr lang="ko-KR" altLang="en-US" sz="1200" dirty="0"/>
              <a:t>():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ponv_status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age_ponv_trends.loc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age_group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index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plt.plot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age_ponv_trends.columns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age_ponv_trends.loc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age_group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ponv_status</a:t>
            </a:r>
            <a:r>
              <a:rPr lang="ko-KR" altLang="en-US" sz="1200" dirty="0"/>
              <a:t>],</a:t>
            </a:r>
          </a:p>
          <a:p>
            <a:r>
              <a:rPr lang="ko-KR" altLang="en-US" sz="1200" dirty="0"/>
              <a:t>                 </a:t>
            </a:r>
            <a:r>
              <a:rPr lang="ko-KR" altLang="en-US" sz="1200" dirty="0" err="1"/>
              <a:t>marker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o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='-', 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=</a:t>
            </a:r>
            <a:r>
              <a:rPr lang="ko-KR" altLang="en-US" sz="1200" dirty="0" err="1"/>
              <a:t>f</a:t>
            </a:r>
            <a:r>
              <a:rPr lang="ko-KR" altLang="en-US" sz="1200" dirty="0"/>
              <a:t>'{</a:t>
            </a:r>
            <a:r>
              <a:rPr lang="ko-KR" altLang="en-US" sz="1200" dirty="0" err="1"/>
              <a:t>age_group</a:t>
            </a:r>
            <a:r>
              <a:rPr lang="ko-KR" altLang="en-US" sz="1200" dirty="0"/>
              <a:t>} - PONV {</a:t>
            </a:r>
            <a:r>
              <a:rPr lang="ko-KR" altLang="en-US" sz="1200" dirty="0" err="1"/>
              <a:t>ponv_status</a:t>
            </a:r>
            <a:r>
              <a:rPr lang="ko-KR" altLang="en-US" sz="1200" dirty="0"/>
              <a:t>}')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Age-Based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Rate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Across</a:t>
            </a:r>
            <a:r>
              <a:rPr lang="ko-KR" altLang="en-US" sz="1200" dirty="0"/>
              <a:t> Time </a:t>
            </a:r>
            <a:r>
              <a:rPr lang="ko-KR" altLang="en-US" sz="1200" dirty="0" err="1"/>
              <a:t>Intervals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('Time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Hours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Average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plt.legend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title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Age</a:t>
            </a:r>
            <a:r>
              <a:rPr lang="ko-KR" altLang="en-US" sz="1200" dirty="0"/>
              <a:t> Group and PONV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plt.grid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axis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y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='--',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59902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08D105-3625-48A4-E675-950A94A0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523469"/>
            <a:ext cx="6405660" cy="3655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31626A-E6C3-D290-C6EE-8D5E37F66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2" y="190047"/>
            <a:ext cx="3572374" cy="333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2DB0FD-CB6F-5F46-8767-9D13A22EF963}"/>
              </a:ext>
            </a:extLst>
          </p:cNvPr>
          <p:cNvSpPr txBox="1"/>
          <p:nvPr/>
        </p:nvSpPr>
        <p:spPr>
          <a:xfrm>
            <a:off x="544056" y="4046896"/>
            <a:ext cx="11097338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연령 그룹별 </a:t>
            </a:r>
            <a:r>
              <a:rPr lang="en-US" altLang="ko-KR" sz="1600" b="1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트렌드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를 시각화한 결과는 다음과 같습니다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젊은 연령층</a:t>
            </a:r>
            <a:r>
              <a:rPr lang="en-US" altLang="ko-KR" sz="1600" b="1" dirty="0">
                <a:highlight>
                  <a:srgbClr val="FFFF00"/>
                </a:highlight>
                <a:latin typeface="+mn-ea"/>
              </a:rPr>
              <a:t>(Young)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: 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여부와 관계없이 초기 시간대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(3~6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시간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)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동안 누적 볼륨이 비교적 낮게 나타나며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이후에도 큰 변화가 없습니다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**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중년층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(Middle-age)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고령층</a:t>
            </a:r>
            <a:r>
              <a:rPr lang="en-US" altLang="ko-KR" sz="1600" b="1" dirty="0">
                <a:highlight>
                  <a:srgbClr val="FFFF00"/>
                </a:highlight>
                <a:latin typeface="+mn-ea"/>
              </a:rPr>
              <a:t>(Old)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: 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발생 시 초기와 이후 모든 시간대에서 비교적 높은 누적 볼륨을 유지하는 패턴이 나타나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지속적인 통증 관리가 필요함을 알 수 있음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이로써 연령대별로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PONV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에 따른 회복 관리의 차별화가 필요할 수 있음을 확인할 수 있습니다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774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C747E1-478D-355E-A10B-0973A815E159}"/>
              </a:ext>
            </a:extLst>
          </p:cNvPr>
          <p:cNvSpPr txBox="1"/>
          <p:nvPr/>
        </p:nvSpPr>
        <p:spPr>
          <a:xfrm>
            <a:off x="501445" y="208624"/>
            <a:ext cx="7325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/>
              <a:t>단계 </a:t>
            </a:r>
            <a:r>
              <a:rPr lang="en-US" altLang="ko-KR" b="1" u="sng" dirty="0"/>
              <a:t>4 </a:t>
            </a:r>
            <a:r>
              <a:rPr lang="ko-KR" altLang="en-US" b="1" u="sng" dirty="0"/>
              <a:t>고급 분석 및 시각화</a:t>
            </a:r>
            <a:r>
              <a:rPr lang="en-US" altLang="ko-KR" b="1" u="sng" dirty="0"/>
              <a:t>:</a:t>
            </a:r>
            <a:r>
              <a:rPr lang="ko-KR" altLang="en-US" b="1" u="sng" dirty="0"/>
              <a:t> 연령별 </a:t>
            </a:r>
            <a:r>
              <a:rPr lang="ko-KR" altLang="en-US" b="1" u="sng" dirty="0" err="1"/>
              <a:t>볼루스</a:t>
            </a:r>
            <a:r>
              <a:rPr lang="ko-KR" altLang="en-US" b="1" u="sng" dirty="0"/>
              <a:t> 타이밍 패턴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ADA59-72F3-B432-46C9-6DF6ACEF841B}"/>
              </a:ext>
            </a:extLst>
          </p:cNvPr>
          <p:cNvSpPr txBox="1"/>
          <p:nvPr/>
        </p:nvSpPr>
        <p:spPr>
          <a:xfrm>
            <a:off x="501445" y="772620"/>
            <a:ext cx="94389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Analyzing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bolus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patterns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calculating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bolus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attempts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over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intervals</a:t>
            </a:r>
            <a:endParaRPr lang="ko-KR" altLang="en-US" sz="1200" dirty="0"/>
          </a:p>
          <a:p>
            <a:r>
              <a:rPr lang="ko-KR" altLang="en-US" sz="1200" dirty="0" err="1"/>
              <a:t>bolus_timing_by_age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data_cleaned.groupby</a:t>
            </a:r>
            <a:r>
              <a:rPr lang="ko-KR" altLang="en-US" sz="1200" dirty="0"/>
              <a:t>('연령대')[</a:t>
            </a:r>
            <a:r>
              <a:rPr lang="ko-KR" altLang="en-US" sz="1200" dirty="0" err="1"/>
              <a:t>ponv_time_columns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Plotting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bolus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patterns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=(14, 8))</a:t>
            </a:r>
          </a:p>
          <a:p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age_group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bolus_timing_by_age.index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plt.plot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bolus_timing_by_age.columns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bolus_timing_by_age.loc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age_group</a:t>
            </a:r>
            <a:r>
              <a:rPr lang="ko-KR" altLang="en-US" sz="1200" dirty="0"/>
              <a:t>],</a:t>
            </a:r>
          </a:p>
          <a:p>
            <a:r>
              <a:rPr lang="ko-KR" altLang="en-US" sz="1200" dirty="0"/>
              <a:t>             </a:t>
            </a:r>
            <a:r>
              <a:rPr lang="ko-KR" altLang="en-US" sz="1200" dirty="0" err="1"/>
              <a:t>marker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o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='-', 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=</a:t>
            </a:r>
            <a:r>
              <a:rPr lang="ko-KR" altLang="en-US" sz="1200" dirty="0" err="1"/>
              <a:t>f</a:t>
            </a:r>
            <a:r>
              <a:rPr lang="ko-KR" altLang="en-US" sz="1200" dirty="0"/>
              <a:t>'{</a:t>
            </a:r>
            <a:r>
              <a:rPr lang="ko-KR" altLang="en-US" sz="1200" dirty="0" err="1"/>
              <a:t>age_group</a:t>
            </a:r>
            <a:r>
              <a:rPr lang="ko-KR" altLang="en-US" sz="1200" dirty="0"/>
              <a:t>}')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Bolus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Patterns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</a:t>
            </a:r>
            <a:r>
              <a:rPr lang="ko-KR" altLang="en-US" sz="1200" dirty="0"/>
              <a:t> Group')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('Time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Hours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Average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Bolus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Attempts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plt.legend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title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Age</a:t>
            </a:r>
            <a:r>
              <a:rPr lang="ko-KR" altLang="en-US" sz="1200" dirty="0"/>
              <a:t> Group')</a:t>
            </a:r>
          </a:p>
          <a:p>
            <a:r>
              <a:rPr lang="ko-KR" altLang="en-US" sz="1200" dirty="0" err="1"/>
              <a:t>plt.grid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axis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y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='--',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687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5AB735-C7BC-09A6-5AD7-5C6C7C87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59" y="960853"/>
            <a:ext cx="5231818" cy="29917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CF13B1-4C5F-36DC-A7EB-13B1B7321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11" y="400184"/>
            <a:ext cx="2581635" cy="276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D4303-6082-5668-6D66-8D7AD4BD34A7}"/>
              </a:ext>
            </a:extLst>
          </p:cNvPr>
          <p:cNvSpPr txBox="1"/>
          <p:nvPr/>
        </p:nvSpPr>
        <p:spPr>
          <a:xfrm>
            <a:off x="671384" y="4050161"/>
            <a:ext cx="10586551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연령 그룹별 </a:t>
            </a:r>
            <a:r>
              <a:rPr lang="ko-KR" altLang="en-US" sz="1600" b="1" dirty="0" err="1">
                <a:highlight>
                  <a:srgbClr val="FFFF00"/>
                </a:highlight>
                <a:latin typeface="+mn-ea"/>
              </a:rPr>
              <a:t>볼루스</a:t>
            </a: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 타이밍 패턴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 분석 결과는 다음과 같습니다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젊은 연령층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은 초기 시간대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(3~6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시간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)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에 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볼루스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 시도가 낮은 수준에서 시작해 이후에도 완만하게 증가하는 패턴을 보입니다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중년층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은 초기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6~9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시간 동안 상대적으로 높은 누적 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볼루스를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 기록하며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이후에는 점차 완만해지는 추세입니다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고령층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은 초기와 이후 시간대 모두에서 가장 높은 누적 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볼루스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 시도를 보이며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시간이 지나도 지속적인 통증 관리가 필요한 경향을 나타냅니다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이를 통해 연령대별 맞춤형 통증 관리 접근의 필요성을 확인할 수 있습니다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1605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CDC3E-8D6C-4DAD-D241-734E4AC05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5CF9F3-CB70-34B7-2D0F-406BF66F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/>
              <a:t>기본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D7AAF1-8190-2095-CB0B-8DCEF42D425D}"/>
              </a:ext>
            </a:extLst>
          </p:cNvPr>
          <p:cNvSpPr/>
          <p:nvPr/>
        </p:nvSpPr>
        <p:spPr>
          <a:xfrm>
            <a:off x="733427" y="2194101"/>
            <a:ext cx="3543298" cy="3973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당사 제품을 사용한 </a:t>
            </a:r>
            <a:r>
              <a:rPr lang="en-US" altLang="ko-KR" sz="2000" dirty="0">
                <a:solidFill>
                  <a:schemeClr val="bg1"/>
                </a:solidFill>
              </a:rPr>
              <a:t>C</a:t>
            </a:r>
            <a:r>
              <a:rPr lang="ko-KR" altLang="en-US" sz="2000" dirty="0">
                <a:solidFill>
                  <a:schemeClr val="bg1"/>
                </a:solidFill>
              </a:rPr>
              <a:t>병원의 </a:t>
            </a:r>
            <a:r>
              <a:rPr lang="en-US" altLang="ko-KR" sz="2000" dirty="0">
                <a:solidFill>
                  <a:schemeClr val="bg1"/>
                </a:solidFill>
              </a:rPr>
              <a:t>2023</a:t>
            </a:r>
            <a:r>
              <a:rPr lang="ko-KR" altLang="en-US" sz="2000" dirty="0">
                <a:solidFill>
                  <a:schemeClr val="bg1"/>
                </a:solidFill>
              </a:rPr>
              <a:t>년 환자 데이터를 분석한 자료임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EMR </a:t>
            </a:r>
            <a:r>
              <a:rPr lang="ko-KR" altLang="en-US" sz="2000" dirty="0">
                <a:solidFill>
                  <a:schemeClr val="bg1"/>
                </a:solidFill>
              </a:rPr>
              <a:t>데이터와 기기 사용 데이터 중</a:t>
            </a:r>
            <a:r>
              <a:rPr lang="en-US" altLang="ko-KR" sz="2000" dirty="0">
                <a:solidFill>
                  <a:schemeClr val="bg1"/>
                </a:solidFill>
              </a:rPr>
              <a:t> EMR </a:t>
            </a:r>
            <a:r>
              <a:rPr lang="ko-KR" altLang="en-US" sz="2000" dirty="0">
                <a:solidFill>
                  <a:schemeClr val="bg1"/>
                </a:solidFill>
              </a:rPr>
              <a:t>데이터를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-  PCA(Patient Controlled </a:t>
            </a:r>
            <a:r>
              <a:rPr lang="en-US" altLang="ko-KR" sz="2000" dirty="0" err="1">
                <a:solidFill>
                  <a:schemeClr val="bg1"/>
                </a:solidFill>
              </a:rPr>
              <a:t>Analgisia</a:t>
            </a:r>
            <a:r>
              <a:rPr lang="en-US" altLang="ko-KR" sz="2000" dirty="0">
                <a:solidFill>
                  <a:schemeClr val="bg1"/>
                </a:solidFill>
              </a:rPr>
              <a:t>) </a:t>
            </a:r>
            <a:r>
              <a:rPr lang="ko-KR" altLang="en-US" sz="2000" dirty="0">
                <a:solidFill>
                  <a:schemeClr val="bg1"/>
                </a:solidFill>
              </a:rPr>
              <a:t>는 수술 후 환자의 통증 완화를 목적으로 주입되는 의약품 </a:t>
            </a:r>
            <a:r>
              <a:rPr lang="ko-KR" altLang="en-US" sz="2000" dirty="0" err="1">
                <a:solidFill>
                  <a:schemeClr val="bg1"/>
                </a:solidFill>
              </a:rPr>
              <a:t>주입기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6" name="그림 5" descr="의료 장비, 전자제품, 케이블, 전자 기기이(가) 표시된 사진&#10;&#10;자동 생성된 설명">
            <a:extLst>
              <a:ext uri="{FF2B5EF4-FFF2-40B4-BE49-F238E27FC236}">
                <a16:creationId xmlns:a16="http://schemas.microsoft.com/office/drawing/2014/main" id="{88768948-CAF2-323D-36A7-D4AE690A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54" y="1073835"/>
            <a:ext cx="2482308" cy="4710330"/>
          </a:xfrm>
          <a:prstGeom prst="rect">
            <a:avLst/>
          </a:prstGeom>
        </p:spPr>
      </p:pic>
      <p:pic>
        <p:nvPicPr>
          <p:cNvPr id="8" name="그림 7" descr="텍스트, 스크린샷, 디스플레이, 전자제품이(가) 표시된 사진&#10;&#10;자동 생성된 설명">
            <a:extLst>
              <a:ext uri="{FF2B5EF4-FFF2-40B4-BE49-F238E27FC236}">
                <a16:creationId xmlns:a16="http://schemas.microsoft.com/office/drawing/2014/main" id="{6FBAAA89-C07F-75E0-9893-C2F5F790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59"/>
          <a:stretch/>
        </p:blipFill>
        <p:spPr>
          <a:xfrm>
            <a:off x="8673211" y="2126501"/>
            <a:ext cx="2828925" cy="26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53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DC8358-C91C-0926-E2CD-E0D0CAA8352E}"/>
              </a:ext>
            </a:extLst>
          </p:cNvPr>
          <p:cNvSpPr txBox="1"/>
          <p:nvPr/>
        </p:nvSpPr>
        <p:spPr>
          <a:xfrm>
            <a:off x="334296" y="356108"/>
            <a:ext cx="7295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/>
              <a:t>단계 </a:t>
            </a:r>
            <a:r>
              <a:rPr lang="en-US" altLang="ko-KR" b="1" u="sng" dirty="0"/>
              <a:t>4 </a:t>
            </a:r>
            <a:r>
              <a:rPr lang="ko-KR" altLang="en-US" b="1" u="sng" dirty="0"/>
              <a:t>고급 분석 및 시각화</a:t>
            </a:r>
            <a:r>
              <a:rPr lang="en-US" altLang="ko-KR" b="1" u="sng" dirty="0"/>
              <a:t>:</a:t>
            </a:r>
            <a:r>
              <a:rPr lang="ko-KR" altLang="en-US" b="1" u="sng" dirty="0"/>
              <a:t> 연령별 </a:t>
            </a:r>
            <a:r>
              <a:rPr lang="en-US" altLang="ko-KR" b="1" u="sng" dirty="0"/>
              <a:t>PONV </a:t>
            </a:r>
            <a:r>
              <a:rPr lang="ko-KR" altLang="en-US" b="1" u="sng" dirty="0"/>
              <a:t>복구 시간 검사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97F56-3116-24C8-6519-A9424E10ABF2}"/>
              </a:ext>
            </a:extLst>
          </p:cNvPr>
          <p:cNvSpPr txBox="1"/>
          <p:nvPr/>
        </p:nvSpPr>
        <p:spPr>
          <a:xfrm>
            <a:off x="334296" y="889843"/>
            <a:ext cx="107761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analyze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age-specific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recovery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we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examine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total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bolus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attempts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given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over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as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measure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ongoing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recovery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needs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with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.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Calculating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total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bolus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attempts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given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</a:t>
            </a:r>
            <a:r>
              <a:rPr lang="ko-KR" altLang="en-US" sz="1200" dirty="0"/>
              <a:t> and PONV </a:t>
            </a:r>
            <a:r>
              <a:rPr lang="ko-KR" altLang="en-US" sz="1200" dirty="0" err="1"/>
              <a:t>status</a:t>
            </a:r>
            <a:endParaRPr lang="ko-KR" altLang="en-US" sz="1200" dirty="0"/>
          </a:p>
          <a:p>
            <a:r>
              <a:rPr lang="ko-KR" altLang="en-US" sz="1200" dirty="0" err="1"/>
              <a:t>recovery_times_by_age_ponv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data_cleaned.groupby</a:t>
            </a:r>
            <a:r>
              <a:rPr lang="ko-KR" altLang="en-US" sz="1200" dirty="0"/>
              <a:t>(['연령대', 'PONV0'])[['TOTAL_BOL_ATTEMPT_CUM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)', 'TOTAL_BOL_GIVEN_CUM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)']].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Displaying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recovery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age-specific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groups</a:t>
            </a:r>
            <a:endParaRPr lang="ko-KR" altLang="en-US" sz="1200" dirty="0"/>
          </a:p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ace_tools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tools</a:t>
            </a:r>
            <a:r>
              <a:rPr lang="ko-KR" altLang="en-US" sz="1200" dirty="0"/>
              <a:t>; </a:t>
            </a:r>
            <a:r>
              <a:rPr lang="ko-KR" altLang="en-US" sz="1200" dirty="0" err="1"/>
              <a:t>tools.display_dataframe_to_user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name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Age-Specific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Recovery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Times</a:t>
            </a:r>
            <a:r>
              <a:rPr lang="ko-KR" altLang="en-US" sz="1200" dirty="0"/>
              <a:t>", </a:t>
            </a:r>
            <a:r>
              <a:rPr lang="ko-KR" altLang="en-US" sz="1200" dirty="0" err="1"/>
              <a:t>dataframe</a:t>
            </a:r>
            <a:r>
              <a:rPr lang="ko-KR" altLang="en-US" sz="1200" dirty="0"/>
              <a:t>=</a:t>
            </a:r>
            <a:r>
              <a:rPr lang="ko-KR" altLang="en-US" sz="1200" dirty="0" err="1"/>
              <a:t>recovery_times_by_age_ponv</a:t>
            </a:r>
            <a:r>
              <a:rPr lang="ko-KR" altLang="en-US" sz="12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7B5057-73BC-D730-48C2-F719702B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6" y="2480286"/>
            <a:ext cx="5616043" cy="1897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2E9C8-631C-BED8-1C50-5C318AFDBF58}"/>
              </a:ext>
            </a:extLst>
          </p:cNvPr>
          <p:cNvSpPr txBox="1"/>
          <p:nvPr/>
        </p:nvSpPr>
        <p:spPr>
          <a:xfrm>
            <a:off x="291874" y="4486986"/>
            <a:ext cx="11316929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연령대별 </a:t>
            </a:r>
            <a:r>
              <a:rPr lang="en-US" altLang="ko-KR" sz="1600" dirty="0">
                <a:latin typeface="+mn-ea"/>
              </a:rPr>
              <a:t>PONV </a:t>
            </a:r>
            <a:r>
              <a:rPr lang="ko-KR" altLang="en-US" sz="1600" dirty="0">
                <a:latin typeface="+mn-ea"/>
              </a:rPr>
              <a:t>회복 시간을 분석한 결과를 확인할 수 있습니다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각 연령 그룹에서 </a:t>
            </a:r>
            <a:r>
              <a:rPr lang="en-US" altLang="ko-KR" sz="1600" dirty="0">
                <a:latin typeface="+mn-ea"/>
              </a:rPr>
              <a:t>PONV </a:t>
            </a:r>
            <a:r>
              <a:rPr lang="ko-KR" altLang="en-US" sz="1600" dirty="0">
                <a:latin typeface="+mn-ea"/>
              </a:rPr>
              <a:t>여부에 따른 </a:t>
            </a:r>
            <a:r>
              <a:rPr lang="ko-KR" altLang="en-US" sz="1600" b="1" dirty="0">
                <a:latin typeface="+mn-ea"/>
              </a:rPr>
              <a:t>총 </a:t>
            </a:r>
            <a:r>
              <a:rPr lang="ko-KR" altLang="en-US" sz="1600" b="1" dirty="0" err="1">
                <a:latin typeface="+mn-ea"/>
              </a:rPr>
              <a:t>볼루스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시도량</a:t>
            </a:r>
            <a:r>
              <a:rPr lang="ko-KR" altLang="en-US" sz="1600" dirty="0" err="1">
                <a:latin typeface="+mn-ea"/>
              </a:rPr>
              <a:t>과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실제 제공된 </a:t>
            </a:r>
            <a:r>
              <a:rPr lang="ko-KR" altLang="en-US" sz="1600" b="1" dirty="0" err="1">
                <a:latin typeface="+mn-ea"/>
              </a:rPr>
              <a:t>볼루스</a:t>
            </a:r>
            <a:r>
              <a:rPr lang="ko-KR" altLang="en-US" sz="1600" b="1" dirty="0">
                <a:latin typeface="+mn-ea"/>
              </a:rPr>
              <a:t> 양</a:t>
            </a:r>
            <a:r>
              <a:rPr lang="ko-KR" altLang="en-US" sz="1600" dirty="0">
                <a:latin typeface="+mn-ea"/>
              </a:rPr>
              <a:t>을 비교하였습니다</a:t>
            </a:r>
            <a:r>
              <a:rPr lang="en-US" altLang="ko-KR" sz="1600" dirty="0">
                <a:latin typeface="+mn-ea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젊은 연령층</a:t>
            </a:r>
            <a:r>
              <a:rPr lang="ko-KR" altLang="en-US" sz="1600" dirty="0">
                <a:latin typeface="+mn-ea"/>
              </a:rPr>
              <a:t>은 </a:t>
            </a:r>
            <a:r>
              <a:rPr lang="en-US" altLang="ko-KR" sz="1600" dirty="0">
                <a:latin typeface="+mn-ea"/>
              </a:rPr>
              <a:t>PONV </a:t>
            </a:r>
            <a:r>
              <a:rPr lang="ko-KR" altLang="en-US" sz="1600" dirty="0">
                <a:latin typeface="+mn-ea"/>
              </a:rPr>
              <a:t>여부와 관계없이 총 </a:t>
            </a:r>
            <a:r>
              <a:rPr lang="ko-KR" altLang="en-US" sz="1600" dirty="0" err="1">
                <a:latin typeface="+mn-ea"/>
              </a:rPr>
              <a:t>볼루스</a:t>
            </a:r>
            <a:r>
              <a:rPr lang="ko-KR" altLang="en-US" sz="1600" dirty="0">
                <a:latin typeface="+mn-ea"/>
              </a:rPr>
              <a:t> 시도와 </a:t>
            </a:r>
            <a:r>
              <a:rPr lang="ko-KR" altLang="en-US" sz="1600" dirty="0" err="1">
                <a:latin typeface="+mn-ea"/>
              </a:rPr>
              <a:t>제공량이</a:t>
            </a:r>
            <a:r>
              <a:rPr lang="ko-KR" altLang="en-US" sz="1600" dirty="0">
                <a:latin typeface="+mn-ea"/>
              </a:rPr>
              <a:t> 낮은 편입니다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중년층</a:t>
            </a:r>
            <a:r>
              <a:rPr lang="ko-KR" altLang="en-US" sz="1600" dirty="0">
                <a:latin typeface="+mn-ea"/>
              </a:rPr>
              <a:t>은 </a:t>
            </a:r>
            <a:r>
              <a:rPr lang="en-US" altLang="ko-KR" sz="1600" dirty="0">
                <a:latin typeface="+mn-ea"/>
              </a:rPr>
              <a:t>PONV </a:t>
            </a:r>
            <a:r>
              <a:rPr lang="ko-KR" altLang="en-US" sz="1600" dirty="0">
                <a:latin typeface="+mn-ea"/>
              </a:rPr>
              <a:t>발생 시 </a:t>
            </a:r>
            <a:r>
              <a:rPr lang="ko-KR" altLang="en-US" sz="1600" dirty="0" err="1">
                <a:latin typeface="+mn-ea"/>
              </a:rPr>
              <a:t>볼루스</a:t>
            </a:r>
            <a:r>
              <a:rPr lang="ko-KR" altLang="en-US" sz="1600" dirty="0">
                <a:latin typeface="+mn-ea"/>
              </a:rPr>
              <a:t> 시도와 </a:t>
            </a:r>
            <a:r>
              <a:rPr lang="ko-KR" altLang="en-US" sz="1600" dirty="0" err="1">
                <a:latin typeface="+mn-ea"/>
              </a:rPr>
              <a:t>제공량이</a:t>
            </a:r>
            <a:r>
              <a:rPr lang="ko-KR" altLang="en-US" sz="1600" dirty="0">
                <a:latin typeface="+mn-ea"/>
              </a:rPr>
              <a:t> 다소 증가하며</a:t>
            </a:r>
            <a:r>
              <a:rPr lang="en-US" altLang="ko-KR" sz="1600" dirty="0">
                <a:latin typeface="+mn-ea"/>
              </a:rPr>
              <a:t>, PONV</a:t>
            </a:r>
            <a:r>
              <a:rPr lang="ko-KR" altLang="en-US" sz="1600" dirty="0">
                <a:latin typeface="+mn-ea"/>
              </a:rPr>
              <a:t>가 회복 시간에 영향을 줄 수 있음을 알 수 있음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고령층</a:t>
            </a:r>
            <a:r>
              <a:rPr lang="ko-KR" altLang="en-US" sz="1600" dirty="0">
                <a:latin typeface="+mn-ea"/>
              </a:rPr>
              <a:t>은 </a:t>
            </a:r>
            <a:r>
              <a:rPr lang="en-US" altLang="ko-KR" sz="1600" dirty="0">
                <a:latin typeface="+mn-ea"/>
              </a:rPr>
              <a:t>PONV </a:t>
            </a:r>
            <a:r>
              <a:rPr lang="ko-KR" altLang="en-US" sz="1600" dirty="0">
                <a:latin typeface="+mn-ea"/>
              </a:rPr>
              <a:t>여부와 관계없이 가장 높은 </a:t>
            </a:r>
            <a:r>
              <a:rPr lang="ko-KR" altLang="en-US" sz="1600" dirty="0" err="1">
                <a:latin typeface="+mn-ea"/>
              </a:rPr>
              <a:t>볼루스</a:t>
            </a:r>
            <a:r>
              <a:rPr lang="ko-KR" altLang="en-US" sz="1600" dirty="0">
                <a:latin typeface="+mn-ea"/>
              </a:rPr>
              <a:t> 시도와 </a:t>
            </a:r>
            <a:r>
              <a:rPr lang="ko-KR" altLang="en-US" sz="1600" dirty="0" err="1">
                <a:latin typeface="+mn-ea"/>
              </a:rPr>
              <a:t>제공량을</a:t>
            </a:r>
            <a:r>
              <a:rPr lang="ko-KR" altLang="en-US" sz="1600" dirty="0">
                <a:latin typeface="+mn-ea"/>
              </a:rPr>
              <a:t> 보이며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지속적인 통증 관리가 필요할 수 있습니다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이 데이터는 연령과 </a:t>
            </a:r>
            <a:r>
              <a:rPr lang="en-US" altLang="ko-KR" sz="1600" dirty="0">
                <a:latin typeface="+mn-ea"/>
              </a:rPr>
              <a:t>PONV</a:t>
            </a:r>
            <a:r>
              <a:rPr lang="ko-KR" altLang="en-US" sz="1600" dirty="0">
                <a:latin typeface="+mn-ea"/>
              </a:rPr>
              <a:t>에 따른 회복 지원의 차별화가 필요함을 나타냅니다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7421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D0BD69-4D65-A87D-324C-0FD82F21B598}"/>
              </a:ext>
            </a:extLst>
          </p:cNvPr>
          <p:cNvSpPr txBox="1"/>
          <p:nvPr/>
        </p:nvSpPr>
        <p:spPr>
          <a:xfrm>
            <a:off x="412953" y="267618"/>
            <a:ext cx="6882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/>
              <a:t>단계 </a:t>
            </a:r>
            <a:r>
              <a:rPr lang="en-US" altLang="ko-KR" b="1" u="sng" dirty="0"/>
              <a:t>4 </a:t>
            </a:r>
            <a:r>
              <a:rPr lang="ko-KR" altLang="en-US" b="1" u="sng" dirty="0"/>
              <a:t>고급 분석 및 시각화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수술 유형별 </a:t>
            </a:r>
            <a:r>
              <a:rPr lang="en-US" altLang="ko-KR" b="1" u="sng" dirty="0"/>
              <a:t>PONV </a:t>
            </a:r>
            <a:r>
              <a:rPr lang="ko-KR" altLang="en-US" b="1" u="sng" dirty="0"/>
              <a:t>추세 파악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26B3E-A4DB-6307-F469-DFABDFD69AD8}"/>
              </a:ext>
            </a:extLst>
          </p:cNvPr>
          <p:cNvSpPr txBox="1"/>
          <p:nvPr/>
        </p:nvSpPr>
        <p:spPr>
          <a:xfrm>
            <a:off x="580102" y="1089453"/>
            <a:ext cx="993058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Analyzing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surgery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type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calculating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surgery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type</a:t>
            </a:r>
            <a:r>
              <a:rPr lang="ko-KR" altLang="en-US" sz="1200" dirty="0"/>
              <a:t> and PONV </a:t>
            </a:r>
            <a:r>
              <a:rPr lang="ko-KR" altLang="en-US" sz="1200" dirty="0" err="1"/>
              <a:t>status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Grouping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surgery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type</a:t>
            </a:r>
            <a:r>
              <a:rPr lang="ko-KR" altLang="en-US" sz="1200" dirty="0"/>
              <a:t> and PONV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calculate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</a:t>
            </a:r>
            <a:endParaRPr lang="ko-KR" altLang="en-US" sz="1200" dirty="0"/>
          </a:p>
          <a:p>
            <a:r>
              <a:rPr lang="ko-KR" altLang="en-US" sz="1200" dirty="0" err="1"/>
              <a:t>ponv_trends_by_surgery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data_cleaned.groupby</a:t>
            </a:r>
            <a:r>
              <a:rPr lang="ko-KR" altLang="en-US" sz="1200" dirty="0"/>
              <a:t>(['수술과', 'PONV0'])[</a:t>
            </a:r>
            <a:r>
              <a:rPr lang="ko-KR" altLang="en-US" sz="1200" dirty="0" err="1"/>
              <a:t>ponv_time_columns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mean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Plotting</a:t>
            </a:r>
            <a:r>
              <a:rPr lang="ko-KR" altLang="en-US" sz="1200" dirty="0"/>
              <a:t> PONV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across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intervals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each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surgery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type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=(14, 8))</a:t>
            </a:r>
          </a:p>
          <a:p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surgery_type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data_cleaned</a:t>
            </a:r>
            <a:r>
              <a:rPr lang="ko-KR" altLang="en-US" sz="1200" dirty="0"/>
              <a:t>['수술과'].</a:t>
            </a:r>
            <a:r>
              <a:rPr lang="ko-KR" altLang="en-US" sz="1200" dirty="0" err="1"/>
              <a:t>unique</a:t>
            </a:r>
            <a:r>
              <a:rPr lang="ko-KR" altLang="en-US" sz="1200" dirty="0"/>
              <a:t>():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ponv_status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ponv_trends_by_surgery.loc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surgery_type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index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plt.plot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ponv_trends_by_surgery.columns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ponv_trends_by_surgery.loc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surgery_type</a:t>
            </a:r>
            <a:r>
              <a:rPr lang="ko-KR" altLang="en-US" sz="1200" dirty="0"/>
              <a:t>].</a:t>
            </a:r>
            <a:r>
              <a:rPr lang="ko-KR" altLang="en-US" sz="1200" dirty="0" err="1"/>
              <a:t>loc</a:t>
            </a:r>
            <a:r>
              <a:rPr lang="ko-KR" altLang="en-US" sz="1200" dirty="0"/>
              <a:t>[</a:t>
            </a:r>
            <a:r>
              <a:rPr lang="ko-KR" altLang="en-US" sz="1200" dirty="0" err="1"/>
              <a:t>ponv_status</a:t>
            </a:r>
            <a:r>
              <a:rPr lang="ko-KR" altLang="en-US" sz="1200" dirty="0"/>
              <a:t>],</a:t>
            </a:r>
          </a:p>
          <a:p>
            <a:r>
              <a:rPr lang="ko-KR" altLang="en-US" sz="1200" dirty="0"/>
              <a:t>                 </a:t>
            </a:r>
            <a:r>
              <a:rPr lang="ko-KR" altLang="en-US" sz="1200" dirty="0" err="1"/>
              <a:t>marker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o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='-', </a:t>
            </a:r>
            <a:r>
              <a:rPr lang="ko-KR" altLang="en-US" sz="1200" dirty="0" err="1"/>
              <a:t>label</a:t>
            </a:r>
            <a:r>
              <a:rPr lang="ko-KR" altLang="en-US" sz="1200" dirty="0"/>
              <a:t>=</a:t>
            </a:r>
            <a:r>
              <a:rPr lang="ko-KR" altLang="en-US" sz="1200" dirty="0" err="1"/>
              <a:t>f</a:t>
            </a:r>
            <a:r>
              <a:rPr lang="ko-KR" altLang="en-US" sz="1200" dirty="0"/>
              <a:t>'{</a:t>
            </a:r>
            <a:r>
              <a:rPr lang="ko-KR" altLang="en-US" sz="1200" dirty="0" err="1"/>
              <a:t>surgery_type</a:t>
            </a:r>
            <a:r>
              <a:rPr lang="ko-KR" altLang="en-US" sz="1200" dirty="0"/>
              <a:t>} - PONV {</a:t>
            </a:r>
            <a:r>
              <a:rPr lang="ko-KR" altLang="en-US" sz="1200" dirty="0" err="1"/>
              <a:t>ponv_status</a:t>
            </a:r>
            <a:r>
              <a:rPr lang="ko-KR" altLang="en-US" sz="1200" dirty="0"/>
              <a:t>}')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('PONV </a:t>
            </a:r>
            <a:r>
              <a:rPr lang="ko-KR" altLang="en-US" sz="1200" dirty="0" err="1"/>
              <a:t>Trends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Surgery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Type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Across</a:t>
            </a:r>
            <a:r>
              <a:rPr lang="ko-KR" altLang="en-US" sz="1200" dirty="0"/>
              <a:t> Time </a:t>
            </a:r>
            <a:r>
              <a:rPr lang="ko-KR" altLang="en-US" sz="1200" dirty="0" err="1"/>
              <a:t>Intervals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('Time </a:t>
            </a:r>
            <a:r>
              <a:rPr lang="ko-KR" altLang="en-US" sz="1200" dirty="0" err="1"/>
              <a:t>Interval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Hours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Average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Cumulative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Volume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mL</a:t>
            </a:r>
            <a:r>
              <a:rPr lang="ko-KR" altLang="en-US" sz="1200" dirty="0"/>
              <a:t>)')</a:t>
            </a:r>
          </a:p>
          <a:p>
            <a:r>
              <a:rPr lang="ko-KR" altLang="en-US" sz="1200" dirty="0" err="1"/>
              <a:t>plt.legend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title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Surgery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Type</a:t>
            </a:r>
            <a:r>
              <a:rPr lang="ko-KR" altLang="en-US" sz="1200" dirty="0"/>
              <a:t> and PONV </a:t>
            </a:r>
            <a:r>
              <a:rPr lang="ko-KR" altLang="en-US" sz="1200" dirty="0" err="1"/>
              <a:t>Status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plt.grid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axis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y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linestyle</a:t>
            </a:r>
            <a:r>
              <a:rPr lang="ko-KR" altLang="en-US" sz="1200" dirty="0"/>
              <a:t>='--',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591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247BA7-8889-58DD-8210-78627B61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89" y="916759"/>
            <a:ext cx="5724960" cy="32914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497DFA-1774-F1F4-E204-13BB7A4B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58" y="332942"/>
            <a:ext cx="3372321" cy="381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6B5EA-FC1A-B116-1E7E-896291BFE4BC}"/>
              </a:ext>
            </a:extLst>
          </p:cNvPr>
          <p:cNvSpPr txBox="1"/>
          <p:nvPr/>
        </p:nvSpPr>
        <p:spPr>
          <a:xfrm>
            <a:off x="442515" y="4430634"/>
            <a:ext cx="11503678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수술 유형별 </a:t>
            </a:r>
            <a:r>
              <a:rPr lang="en-US" altLang="ko-KR" sz="1600" b="1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트렌드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는 다음과 같은 패턴을 보여줍니다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**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일반외과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(GS)**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와 </a:t>
            </a: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흉부외과</a:t>
            </a:r>
            <a:r>
              <a:rPr lang="en-US" altLang="ko-KR" sz="1600" b="1" dirty="0">
                <a:highlight>
                  <a:srgbClr val="FFFF00"/>
                </a:highlight>
                <a:latin typeface="+mn-ea"/>
              </a:rPr>
              <a:t>(CS)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 수술에서는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발생 시 초기 시간대에 높은 누적 볼륨을 기록하며 이후에도 유지되는 경향을 보입니다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이는 해당 수술 유형에서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발생 시 통증 관리의 필요성이 높다는 것을 알 수 있음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**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이비인후과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(ENT)**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와 </a:t>
            </a:r>
            <a:r>
              <a:rPr lang="ko-KR" altLang="en-US" sz="1600" b="1" dirty="0">
                <a:highlight>
                  <a:srgbClr val="FFFF00"/>
                </a:highlight>
                <a:latin typeface="+mn-ea"/>
              </a:rPr>
              <a:t>치과</a:t>
            </a:r>
            <a:r>
              <a:rPr lang="en-US" altLang="ko-KR" sz="1600" b="1" dirty="0">
                <a:highlight>
                  <a:srgbClr val="FFFF00"/>
                </a:highlight>
                <a:latin typeface="+mn-ea"/>
              </a:rPr>
              <a:t>(DS)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 수술에서는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발생률이 낮거나 초기 통증 관리에 대한 누적 볼륨이 비교적 낮습니다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이를 통해 수술 유형에 따른 맞춤형 통증 관리와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PONV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예방 전략의 필요성을 확인할 수 있습니다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4011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F5018E-3B7E-16C9-359A-8EAB14330219}"/>
              </a:ext>
            </a:extLst>
          </p:cNvPr>
          <p:cNvSpPr txBox="1"/>
          <p:nvPr/>
        </p:nvSpPr>
        <p:spPr>
          <a:xfrm>
            <a:off x="117988" y="60321"/>
            <a:ext cx="11956026" cy="341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u="sng" dirty="0">
                <a:latin typeface="+mn-ea"/>
              </a:rPr>
              <a:t>단계 </a:t>
            </a:r>
            <a:r>
              <a:rPr lang="en-US" altLang="ko-KR" b="1" u="sng" dirty="0">
                <a:latin typeface="+mn-ea"/>
              </a:rPr>
              <a:t>5 </a:t>
            </a:r>
            <a:r>
              <a:rPr lang="ko-KR" altLang="en-US" b="1" u="sng" dirty="0">
                <a:latin typeface="+mn-ea"/>
              </a:rPr>
              <a:t>주요 결과 해석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5.1 </a:t>
            </a:r>
            <a:r>
              <a:rPr lang="ko-KR" altLang="en-US" sz="1600" b="1" dirty="0">
                <a:latin typeface="+mn-ea"/>
              </a:rPr>
              <a:t>연령대별 </a:t>
            </a:r>
            <a:r>
              <a:rPr lang="en-US" altLang="ko-KR" sz="1600" b="1" dirty="0">
                <a:latin typeface="+mn-ea"/>
              </a:rPr>
              <a:t>PONV </a:t>
            </a:r>
            <a:r>
              <a:rPr lang="ko-KR" altLang="en-US" sz="1600" b="1" dirty="0">
                <a:latin typeface="+mn-ea"/>
              </a:rPr>
              <a:t>및 </a:t>
            </a:r>
            <a:r>
              <a:rPr lang="ko-KR" altLang="en-US" sz="1600" b="1" dirty="0" err="1">
                <a:latin typeface="+mn-ea"/>
              </a:rPr>
              <a:t>볼루스</a:t>
            </a:r>
            <a:r>
              <a:rPr lang="ko-KR" altLang="en-US" sz="1600" b="1" dirty="0">
                <a:latin typeface="+mn-ea"/>
              </a:rPr>
              <a:t> 시도 분석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고령층 환자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dirty="0">
                <a:latin typeface="+mn-ea"/>
              </a:rPr>
              <a:t>PONV </a:t>
            </a:r>
            <a:r>
              <a:rPr lang="ko-KR" altLang="en-US" sz="1600" dirty="0">
                <a:latin typeface="+mn-ea"/>
              </a:rPr>
              <a:t>여부와 관계없이 지속적인 </a:t>
            </a:r>
            <a:r>
              <a:rPr lang="ko-KR" altLang="en-US" sz="1600" dirty="0" err="1">
                <a:latin typeface="+mn-ea"/>
              </a:rPr>
              <a:t>볼루스</a:t>
            </a:r>
            <a:r>
              <a:rPr lang="ko-KR" altLang="en-US" sz="1600" dirty="0">
                <a:latin typeface="+mn-ea"/>
              </a:rPr>
              <a:t> 시도가 필요한 경향을 보이며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이는 회복 과정에서의 추가적인 통증 관리 요구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젊은 층</a:t>
            </a:r>
            <a:r>
              <a:rPr lang="ko-KR" altLang="en-US" sz="1600" dirty="0">
                <a:latin typeface="+mn-ea"/>
              </a:rPr>
              <a:t>은 </a:t>
            </a:r>
            <a:r>
              <a:rPr lang="ko-KR" altLang="en-US" sz="1600" dirty="0" err="1">
                <a:latin typeface="+mn-ea"/>
              </a:rPr>
              <a:t>볼루스</a:t>
            </a:r>
            <a:r>
              <a:rPr lang="ko-KR" altLang="en-US" sz="1600" dirty="0">
                <a:latin typeface="+mn-ea"/>
              </a:rPr>
              <a:t> 시도가 낮게 유지되며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중년층 환자는 </a:t>
            </a:r>
            <a:r>
              <a:rPr lang="en-US" altLang="ko-KR" sz="1600" dirty="0">
                <a:latin typeface="+mn-ea"/>
              </a:rPr>
              <a:t>PONV </a:t>
            </a:r>
            <a:r>
              <a:rPr lang="ko-KR" altLang="en-US" sz="1600" dirty="0">
                <a:latin typeface="+mn-ea"/>
              </a:rPr>
              <a:t>발생 시 초기 통증 관리에 더 집중적으로 </a:t>
            </a:r>
            <a:r>
              <a:rPr lang="ko-KR" altLang="en-US" sz="1600" dirty="0" err="1">
                <a:latin typeface="+mn-ea"/>
              </a:rPr>
              <a:t>볼루스가</a:t>
            </a:r>
            <a:r>
              <a:rPr lang="ko-KR" altLang="en-US" sz="1600" dirty="0">
                <a:latin typeface="+mn-ea"/>
              </a:rPr>
              <a:t> 필요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5.2 </a:t>
            </a:r>
            <a:r>
              <a:rPr lang="ko-KR" altLang="en-US" sz="1600" b="1" dirty="0">
                <a:latin typeface="+mn-ea"/>
              </a:rPr>
              <a:t>성별에 따른 </a:t>
            </a:r>
            <a:r>
              <a:rPr lang="en-US" altLang="ko-KR" sz="1600" b="1" dirty="0">
                <a:latin typeface="+mn-ea"/>
              </a:rPr>
              <a:t>PONV </a:t>
            </a:r>
            <a:r>
              <a:rPr lang="ko-KR" altLang="en-US" sz="1600" b="1" dirty="0">
                <a:latin typeface="+mn-ea"/>
              </a:rPr>
              <a:t>및 </a:t>
            </a:r>
            <a:r>
              <a:rPr lang="ko-KR" altLang="en-US" sz="1600" b="1" dirty="0" err="1">
                <a:latin typeface="+mn-ea"/>
              </a:rPr>
              <a:t>볼루스</a:t>
            </a:r>
            <a:r>
              <a:rPr lang="ko-KR" altLang="en-US" sz="1600" b="1" dirty="0">
                <a:latin typeface="+mn-ea"/>
              </a:rPr>
              <a:t> 시도 패턴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+mn-ea"/>
              </a:rPr>
              <a:t>여성 환자</a:t>
            </a:r>
            <a:r>
              <a:rPr lang="ko-KR" altLang="en-US" sz="1600" dirty="0">
                <a:latin typeface="+mn-ea"/>
              </a:rPr>
              <a:t>는 남성 환자에 비해 초기 및 이후 시간대에서 높은 누적 </a:t>
            </a:r>
            <a:r>
              <a:rPr lang="ko-KR" altLang="en-US" sz="1600" dirty="0" err="1">
                <a:latin typeface="+mn-ea"/>
              </a:rPr>
              <a:t>볼루스를</a:t>
            </a:r>
            <a:r>
              <a:rPr lang="ko-KR" altLang="en-US" sz="1600" dirty="0">
                <a:latin typeface="+mn-ea"/>
              </a:rPr>
              <a:t> 기록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통증 관리에 대한 요구가 더 오랫동안 지속될 수 있음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남성 환자에서는 초기 시간대 이후 </a:t>
            </a:r>
            <a:r>
              <a:rPr lang="ko-KR" altLang="en-US" sz="1600" dirty="0" err="1">
                <a:latin typeface="+mn-ea"/>
              </a:rPr>
              <a:t>볼루스</a:t>
            </a:r>
            <a:r>
              <a:rPr lang="ko-KR" altLang="en-US" sz="1600" dirty="0">
                <a:latin typeface="+mn-ea"/>
              </a:rPr>
              <a:t> 시도가 빠르게 줄어드는 경향이 있어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상대적으로 회복 속도가 빠를 수 있음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B4870-DAB3-3888-AC3C-119383F3075D}"/>
              </a:ext>
            </a:extLst>
          </p:cNvPr>
          <p:cNvSpPr txBox="1"/>
          <p:nvPr/>
        </p:nvSpPr>
        <p:spPr>
          <a:xfrm>
            <a:off x="162232" y="3462877"/>
            <a:ext cx="11867536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5.3 </a:t>
            </a:r>
            <a:r>
              <a:rPr lang="ko-KR" altLang="en-US" sz="1600" b="1" dirty="0">
                <a:latin typeface="+mn-ea"/>
              </a:rPr>
              <a:t>수술 유형별 </a:t>
            </a:r>
            <a:r>
              <a:rPr lang="en-US" altLang="ko-KR" sz="1600" b="1" dirty="0">
                <a:latin typeface="+mn-ea"/>
              </a:rPr>
              <a:t>PONV </a:t>
            </a:r>
            <a:r>
              <a:rPr lang="ko-KR" altLang="en-US" sz="1600" b="1" dirty="0">
                <a:latin typeface="+mn-ea"/>
              </a:rPr>
              <a:t>발생률과 회복 패턴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**일반외과</a:t>
            </a:r>
            <a:r>
              <a:rPr lang="en-US" altLang="ko-KR" sz="1600" dirty="0">
                <a:latin typeface="+mn-ea"/>
              </a:rPr>
              <a:t>(GS)**</a:t>
            </a:r>
            <a:r>
              <a:rPr lang="ko-KR" altLang="en-US" sz="1600" dirty="0">
                <a:latin typeface="+mn-ea"/>
              </a:rPr>
              <a:t>와 </a:t>
            </a:r>
            <a:r>
              <a:rPr lang="ko-KR" altLang="en-US" sz="1600" b="1" dirty="0">
                <a:latin typeface="+mn-ea"/>
              </a:rPr>
              <a:t>흉부외과</a:t>
            </a:r>
            <a:r>
              <a:rPr lang="en-US" altLang="ko-KR" sz="1600" b="1" dirty="0">
                <a:latin typeface="+mn-ea"/>
              </a:rPr>
              <a:t>(CS)</a:t>
            </a:r>
            <a:r>
              <a:rPr lang="ko-KR" altLang="en-US" sz="1600" dirty="0">
                <a:latin typeface="+mn-ea"/>
              </a:rPr>
              <a:t> 수술에서 </a:t>
            </a:r>
            <a:r>
              <a:rPr lang="en-US" altLang="ko-KR" sz="1600" dirty="0">
                <a:latin typeface="+mn-ea"/>
              </a:rPr>
              <a:t>PONV </a:t>
            </a:r>
            <a:r>
              <a:rPr lang="ko-KR" altLang="en-US" sz="1600" dirty="0">
                <a:latin typeface="+mn-ea"/>
              </a:rPr>
              <a:t>발생률이 높고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초기 및 지속적인 </a:t>
            </a:r>
            <a:r>
              <a:rPr lang="ko-KR" altLang="en-US" sz="1600" dirty="0" err="1">
                <a:latin typeface="+mn-ea"/>
              </a:rPr>
              <a:t>볼루스</a:t>
            </a:r>
            <a:r>
              <a:rPr lang="ko-KR" altLang="en-US" sz="1600" dirty="0">
                <a:latin typeface="+mn-ea"/>
              </a:rPr>
              <a:t> 시도가 높은 수준으로 나타나 통증 관리에 집중이 필요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반면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이비인후과</a:t>
            </a:r>
            <a:r>
              <a:rPr lang="en-US" altLang="ko-KR" sz="1600" b="1" dirty="0">
                <a:latin typeface="+mn-ea"/>
              </a:rPr>
              <a:t>(ENT)</a:t>
            </a:r>
            <a:r>
              <a:rPr lang="ko-KR" altLang="en-US" sz="1600" dirty="0">
                <a:latin typeface="+mn-ea"/>
              </a:rPr>
              <a:t> 및 </a:t>
            </a:r>
            <a:r>
              <a:rPr lang="ko-KR" altLang="en-US" sz="1600" b="1" dirty="0">
                <a:latin typeface="+mn-ea"/>
              </a:rPr>
              <a:t>치과</a:t>
            </a:r>
            <a:r>
              <a:rPr lang="en-US" altLang="ko-KR" sz="1600" b="1" dirty="0">
                <a:latin typeface="+mn-ea"/>
              </a:rPr>
              <a:t>(DS)</a:t>
            </a:r>
            <a:r>
              <a:rPr lang="ko-KR" altLang="en-US" sz="1600" dirty="0">
                <a:latin typeface="+mn-ea"/>
              </a:rPr>
              <a:t> 수술에서는 낮은 </a:t>
            </a:r>
            <a:r>
              <a:rPr lang="en-US" altLang="ko-KR" sz="1600" dirty="0">
                <a:latin typeface="+mn-ea"/>
              </a:rPr>
              <a:t>PONV </a:t>
            </a:r>
            <a:r>
              <a:rPr lang="ko-KR" altLang="en-US" sz="1600" dirty="0">
                <a:latin typeface="+mn-ea"/>
              </a:rPr>
              <a:t>발생률을 보이며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볼루스</a:t>
            </a:r>
            <a:r>
              <a:rPr lang="ko-KR" altLang="en-US" sz="1600" dirty="0">
                <a:latin typeface="+mn-ea"/>
              </a:rPr>
              <a:t> 요구량도 상대적으로 낮음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5.4 NRS</a:t>
            </a:r>
            <a:r>
              <a:rPr lang="ko-KR" altLang="en-US" sz="1600" b="1" dirty="0">
                <a:latin typeface="+mn-ea"/>
              </a:rPr>
              <a:t>가 </a:t>
            </a:r>
            <a:r>
              <a:rPr lang="en-US" altLang="ko-KR" sz="1600" b="1" dirty="0">
                <a:latin typeface="+mn-ea"/>
              </a:rPr>
              <a:t>PONV </a:t>
            </a:r>
            <a:r>
              <a:rPr lang="ko-KR" altLang="en-US" sz="1600" b="1" dirty="0">
                <a:latin typeface="+mn-ea"/>
              </a:rPr>
              <a:t>및 회복 속도에 미치는 영향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높은 </a:t>
            </a:r>
            <a:r>
              <a:rPr lang="en-US" altLang="ko-KR" sz="1600" dirty="0">
                <a:latin typeface="+mn-ea"/>
              </a:rPr>
              <a:t>NRS </a:t>
            </a:r>
            <a:r>
              <a:rPr lang="ko-KR" altLang="en-US" sz="1600" dirty="0">
                <a:latin typeface="+mn-ea"/>
              </a:rPr>
              <a:t>점수는 </a:t>
            </a:r>
            <a:r>
              <a:rPr lang="en-US" altLang="ko-KR" sz="1600" dirty="0">
                <a:latin typeface="+mn-ea"/>
              </a:rPr>
              <a:t>PONV </a:t>
            </a:r>
            <a:r>
              <a:rPr lang="ko-KR" altLang="en-US" sz="1600" dirty="0">
                <a:latin typeface="+mn-ea"/>
              </a:rPr>
              <a:t>발생 및 회복 속도에 부정적인 영향을 미치며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추가적인 </a:t>
            </a:r>
            <a:r>
              <a:rPr lang="ko-KR" altLang="en-US" sz="1600" dirty="0" err="1">
                <a:latin typeface="+mn-ea"/>
              </a:rPr>
              <a:t>볼루스</a:t>
            </a:r>
            <a:r>
              <a:rPr lang="ko-KR" altLang="en-US" sz="1600" dirty="0">
                <a:latin typeface="+mn-ea"/>
              </a:rPr>
              <a:t> 제공이 필요하다는 경향을 보임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특히 중년 및 고령층에서 높은 </a:t>
            </a:r>
            <a:r>
              <a:rPr lang="en-US" altLang="ko-KR" sz="1600" dirty="0">
                <a:latin typeface="+mn-ea"/>
              </a:rPr>
              <a:t>NRS</a:t>
            </a:r>
            <a:r>
              <a:rPr lang="ko-KR" altLang="en-US" sz="1600" dirty="0">
                <a:latin typeface="+mn-ea"/>
              </a:rPr>
              <a:t>가 회복 지원 필요성에 크게 기여함을 확인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060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987DF-F084-307D-ADD6-F78AE7DD1B81}"/>
              </a:ext>
            </a:extLst>
          </p:cNvPr>
          <p:cNvSpPr txBox="1"/>
          <p:nvPr/>
        </p:nvSpPr>
        <p:spPr>
          <a:xfrm>
            <a:off x="796412" y="459499"/>
            <a:ext cx="10274711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highlight>
                  <a:srgbClr val="FFFF00"/>
                </a:highlight>
                <a:latin typeface="+mn-ea"/>
              </a:rPr>
              <a:t>6. </a:t>
            </a:r>
            <a:r>
              <a:rPr lang="ko-KR" altLang="en-US" sz="1800" b="1" dirty="0">
                <a:highlight>
                  <a:srgbClr val="FFFF00"/>
                </a:highlight>
                <a:latin typeface="+mn-ea"/>
              </a:rPr>
              <a:t>결론 및 제언</a:t>
            </a:r>
            <a:r>
              <a:rPr lang="en-US" altLang="ko-KR" sz="1800" b="1" dirty="0">
                <a:highlight>
                  <a:srgbClr val="FFFF00"/>
                </a:highlight>
                <a:latin typeface="+mn-ea"/>
              </a:rPr>
              <a:t>(</a:t>
            </a:r>
            <a:r>
              <a:rPr lang="ko-KR" altLang="en-US" sz="1800" b="1" dirty="0">
                <a:highlight>
                  <a:srgbClr val="FFFF00"/>
                </a:highlight>
                <a:latin typeface="+mn-ea"/>
              </a:rPr>
              <a:t>기대효과</a:t>
            </a:r>
            <a:r>
              <a:rPr lang="en-US" altLang="ko-KR" sz="1800" b="1" dirty="0">
                <a:highlight>
                  <a:srgbClr val="FFFF00"/>
                </a:highlight>
                <a:latin typeface="+mn-ea"/>
              </a:rPr>
              <a:t>)</a:t>
            </a:r>
            <a:endParaRPr lang="ko-KR" altLang="en-US" sz="1800" b="1" dirty="0">
              <a:highlight>
                <a:srgbClr val="FFFF00"/>
              </a:highlight>
              <a:latin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highlight>
                  <a:srgbClr val="FFFF00"/>
                </a:highlight>
                <a:latin typeface="+mn-ea"/>
              </a:rPr>
              <a:t>맞춤형 통증 관리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: </a:t>
            </a:r>
            <a:r>
              <a:rPr lang="ko-KR" altLang="en-US" sz="1800" dirty="0">
                <a:highlight>
                  <a:srgbClr val="FFFF00"/>
                </a:highlight>
                <a:latin typeface="+mn-ea"/>
              </a:rPr>
              <a:t>연령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800" dirty="0">
                <a:highlight>
                  <a:srgbClr val="FFFF00"/>
                </a:highlight>
                <a:latin typeface="+mn-ea"/>
              </a:rPr>
              <a:t>성별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800" dirty="0">
                <a:highlight>
                  <a:srgbClr val="FFFF00"/>
                </a:highlight>
                <a:latin typeface="+mn-ea"/>
              </a:rPr>
              <a:t>수술 유형에 따라 초기 통증 관리 전략을 </a:t>
            </a:r>
            <a:r>
              <a:rPr lang="ko-KR" altLang="en-US" sz="1800" dirty="0" err="1">
                <a:highlight>
                  <a:srgbClr val="FFFF00"/>
                </a:highlight>
                <a:latin typeface="+mn-ea"/>
              </a:rPr>
              <a:t>맞춤화하여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, PONV </a:t>
            </a:r>
            <a:r>
              <a:rPr lang="ko-KR" altLang="en-US" sz="1800" dirty="0">
                <a:highlight>
                  <a:srgbClr val="FFFF00"/>
                </a:highlight>
                <a:latin typeface="+mn-ea"/>
              </a:rPr>
              <a:t>발생 위험을 줄이고 회복 속도를 촉진할 필요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highlight>
                  <a:srgbClr val="FFFF00"/>
                </a:highlight>
                <a:latin typeface="+mn-ea"/>
              </a:rPr>
              <a:t>고위험군 관리 강화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: </a:t>
            </a:r>
            <a:r>
              <a:rPr lang="ko-KR" altLang="en-US" sz="1800" dirty="0">
                <a:highlight>
                  <a:srgbClr val="FFFF00"/>
                </a:highlight>
                <a:latin typeface="+mn-ea"/>
              </a:rPr>
              <a:t>특히 고령층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800" dirty="0">
                <a:highlight>
                  <a:srgbClr val="FFFF00"/>
                </a:highlight>
                <a:latin typeface="+mn-ea"/>
              </a:rPr>
              <a:t>일반외과 및 흉부외과 수술 환자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800" dirty="0">
                <a:highlight>
                  <a:srgbClr val="FFFF00"/>
                </a:highlight>
                <a:latin typeface="+mn-ea"/>
              </a:rPr>
              <a:t>그리고 높은 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NRS </a:t>
            </a:r>
            <a:r>
              <a:rPr lang="ko-KR" altLang="en-US" sz="1800" dirty="0">
                <a:highlight>
                  <a:srgbClr val="FFFF00"/>
                </a:highlight>
                <a:latin typeface="+mn-ea"/>
              </a:rPr>
              <a:t>점수를 가진 환자에 대한 집중적 관리를 권장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highlight>
                  <a:srgbClr val="FFFF00"/>
                </a:highlight>
                <a:latin typeface="+mn-ea"/>
              </a:rPr>
              <a:t>추가 연구의 필요성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: </a:t>
            </a:r>
            <a:r>
              <a:rPr lang="ko-KR" altLang="en-US" sz="1800" dirty="0">
                <a:highlight>
                  <a:srgbClr val="FFFF00"/>
                </a:highlight>
                <a:latin typeface="+mn-ea"/>
              </a:rPr>
              <a:t>본 연구는 회복 초기 단계에 대한 인사이트를 제공하지만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800" dirty="0">
                <a:highlight>
                  <a:srgbClr val="FFFF00"/>
                </a:highlight>
                <a:latin typeface="+mn-ea"/>
              </a:rPr>
              <a:t>장기적인 회복 추세에 대한 추가 연구가 필요</a:t>
            </a:r>
            <a:r>
              <a:rPr lang="en-US" altLang="ko-KR" sz="1800" dirty="0">
                <a:highlight>
                  <a:srgbClr val="FFFF00"/>
                </a:highlight>
                <a:latin typeface="+mn-ea"/>
              </a:rPr>
              <a:t>.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5316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2D831E-317D-CCD8-2463-D79CC7AAB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182" y="1741337"/>
            <a:ext cx="9908214" cy="2387918"/>
          </a:xfrm>
        </p:spPr>
        <p:txBody>
          <a:bodyPr anchor="b">
            <a:normAutofit/>
          </a:bodyPr>
          <a:lstStyle/>
          <a:p>
            <a:pPr algn="r"/>
            <a:br>
              <a:rPr lang="en-US" altLang="ko-KR" sz="2500" dirty="0">
                <a:solidFill>
                  <a:schemeClr val="tx2"/>
                </a:solidFill>
              </a:rPr>
            </a:br>
            <a:r>
              <a:rPr lang="ko-KR" altLang="en-US" sz="2500" dirty="0">
                <a:solidFill>
                  <a:schemeClr val="tx2"/>
                </a:solidFill>
              </a:rPr>
              <a:t>수술 후 통증 수준과 </a:t>
            </a:r>
            <a:r>
              <a:rPr lang="ko-KR" altLang="en-US" sz="2500" b="1" dirty="0">
                <a:solidFill>
                  <a:schemeClr val="tx2"/>
                </a:solidFill>
              </a:rPr>
              <a:t>수술 후 메스꺼움 및 구토</a:t>
            </a:r>
            <a:r>
              <a:rPr lang="en-US" altLang="ko-KR" sz="2500" b="1" dirty="0">
                <a:solidFill>
                  <a:schemeClr val="tx2"/>
                </a:solidFill>
              </a:rPr>
              <a:t>(PONV)</a:t>
            </a:r>
            <a:r>
              <a:rPr lang="ko-KR" altLang="en-US" sz="2500" dirty="0">
                <a:solidFill>
                  <a:schemeClr val="tx2"/>
                </a:solidFill>
              </a:rPr>
              <a:t> 결과에 대한 </a:t>
            </a:r>
            <a:r>
              <a:rPr lang="en-US" altLang="ko-KR" sz="2500" b="1" dirty="0">
                <a:solidFill>
                  <a:schemeClr val="tx2"/>
                </a:solidFill>
              </a:rPr>
              <a:t>NRS(Numeric Rating Scale)</a:t>
            </a:r>
            <a:r>
              <a:rPr lang="ko-KR" altLang="en-US" sz="2500" dirty="0">
                <a:solidFill>
                  <a:schemeClr val="tx2"/>
                </a:solidFill>
              </a:rPr>
              <a:t>를 예측</a:t>
            </a:r>
            <a:br>
              <a:rPr lang="en-US" altLang="ko-KR" sz="2500" dirty="0">
                <a:solidFill>
                  <a:schemeClr val="tx2"/>
                </a:solidFill>
              </a:rPr>
            </a:br>
            <a:r>
              <a:rPr lang="ko-KR" altLang="en-US" sz="2500" dirty="0" err="1">
                <a:solidFill>
                  <a:schemeClr val="tx2"/>
                </a:solidFill>
              </a:rPr>
              <a:t>산업빅데이터분석</a:t>
            </a:r>
            <a:r>
              <a:rPr lang="en-US" altLang="ko-KR" sz="2500" dirty="0">
                <a:solidFill>
                  <a:schemeClr val="tx2"/>
                </a:solidFill>
              </a:rPr>
              <a:t>-</a:t>
            </a:r>
            <a:r>
              <a:rPr lang="ko-KR" altLang="en-US" sz="2500" dirty="0">
                <a:solidFill>
                  <a:schemeClr val="tx2"/>
                </a:solidFill>
              </a:rPr>
              <a:t>기말 프로젝트</a:t>
            </a:r>
            <a:br>
              <a:rPr lang="en-US" altLang="ko-KR" sz="2500" dirty="0">
                <a:solidFill>
                  <a:schemeClr val="tx2"/>
                </a:solidFill>
              </a:rPr>
            </a:br>
            <a:endParaRPr lang="ko-KR" altLang="en-US" sz="2500" dirty="0">
              <a:solidFill>
                <a:schemeClr val="tx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EDBAC-45E5-6BC1-A2FF-744560CE9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881" y="4523330"/>
            <a:ext cx="6740685" cy="682079"/>
          </a:xfrm>
        </p:spPr>
        <p:txBody>
          <a:bodyPr>
            <a:noAutofit/>
          </a:bodyPr>
          <a:lstStyle/>
          <a:p>
            <a:pPr algn="r"/>
            <a:r>
              <a:rPr lang="ko-KR" altLang="en-US" dirty="0">
                <a:solidFill>
                  <a:schemeClr val="tx2"/>
                </a:solidFill>
              </a:rPr>
              <a:t>학번</a:t>
            </a:r>
            <a:r>
              <a:rPr lang="en-US" altLang="ko-KR" dirty="0">
                <a:solidFill>
                  <a:schemeClr val="tx2"/>
                </a:solidFill>
              </a:rPr>
              <a:t>:2024254002</a:t>
            </a:r>
          </a:p>
          <a:p>
            <a:pPr algn="r"/>
            <a:r>
              <a:rPr lang="ko-KR" altLang="en-US" dirty="0">
                <a:solidFill>
                  <a:schemeClr val="tx2"/>
                </a:solidFill>
              </a:rPr>
              <a:t>성명</a:t>
            </a:r>
            <a:r>
              <a:rPr lang="en-US" altLang="ko-KR" dirty="0">
                <a:solidFill>
                  <a:schemeClr val="tx2"/>
                </a:solidFill>
              </a:rPr>
              <a:t>:</a:t>
            </a:r>
            <a:r>
              <a:rPr lang="ko-KR" altLang="en-US" dirty="0">
                <a:solidFill>
                  <a:schemeClr val="tx2"/>
                </a:solidFill>
              </a:rPr>
              <a:t>전창수</a:t>
            </a:r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451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6A8B913-3B8C-18F4-1573-9B4C69C4837D}"/>
              </a:ext>
            </a:extLst>
          </p:cNvPr>
          <p:cNvSpPr txBox="1"/>
          <p:nvPr/>
        </p:nvSpPr>
        <p:spPr>
          <a:xfrm>
            <a:off x="471947" y="271960"/>
            <a:ext cx="11454581" cy="2303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목표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연구의 주요 목표는 다음에 대한 예측 모델을 개발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NRS(Numeric Rating Scale):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수술 후 통증 수준을 평가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수술 후 메스꺼움 및 구토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(PONV):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메스꺼움 결과 평가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우리는 이러한 결과에 영향을 미치는 가장 중요한 변수를 식별하고 개인화된 통증 관리 전략을 안내하기 위한 정확한 모델을 개발하는 것을 목표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637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7213C00-F3FB-4D57-0399-3DB505D143F4}"/>
              </a:ext>
            </a:extLst>
          </p:cNvPr>
          <p:cNvSpPr txBox="1"/>
          <p:nvPr/>
        </p:nvSpPr>
        <p:spPr>
          <a:xfrm>
            <a:off x="442451" y="174547"/>
            <a:ext cx="10785987" cy="484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및 기능 엔지니어링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데이터 세트에는 통증 관리와 관련된 다양한 기능이 포함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주입</a:t>
            </a:r>
            <a:r>
              <a:rPr lang="ko-KR" altLang="en-US" sz="1600" dirty="0"/>
              <a:t>량</a:t>
            </a:r>
            <a:r>
              <a:rPr lang="en-US" altLang="ko-KR" sz="1600" dirty="0"/>
              <a:t>: </a:t>
            </a:r>
            <a:r>
              <a:rPr lang="ko-KR" altLang="en-US" sz="1600" dirty="0"/>
              <a:t>여러 시점</a:t>
            </a:r>
            <a:r>
              <a:rPr lang="en-US" altLang="ko-KR" sz="1600" dirty="0"/>
              <a:t>(6h, 9h, 12h </a:t>
            </a:r>
            <a:r>
              <a:rPr lang="ko-KR" altLang="en-US" sz="1600" dirty="0"/>
              <a:t>및 </a:t>
            </a:r>
            <a:r>
              <a:rPr lang="en-US" altLang="ko-KR" sz="1600" dirty="0"/>
              <a:t>24h)</a:t>
            </a:r>
            <a:r>
              <a:rPr lang="ko-KR" altLang="en-US" sz="1600" dirty="0"/>
              <a:t>에서 누적 주입량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Bolus </a:t>
            </a:r>
            <a:r>
              <a:rPr lang="ko-KR" altLang="en-US" sz="1600" b="1" dirty="0"/>
              <a:t>데이터</a:t>
            </a:r>
            <a:r>
              <a:rPr lang="en-US" altLang="ko-KR" sz="1600" dirty="0"/>
              <a:t>: </a:t>
            </a:r>
            <a:r>
              <a:rPr lang="ko-KR" altLang="en-US" sz="1600" dirty="0"/>
              <a:t>누적 </a:t>
            </a:r>
            <a:r>
              <a:rPr lang="en-US" altLang="ko-KR" sz="1600" dirty="0"/>
              <a:t>bolus </a:t>
            </a:r>
            <a:r>
              <a:rPr lang="ko-KR" altLang="en-US" sz="1600" dirty="0"/>
              <a:t>시도 횟수 및 양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환자 인구 통계</a:t>
            </a:r>
            <a:r>
              <a:rPr lang="en-US" altLang="ko-KR" sz="1600" dirty="0"/>
              <a:t>: </a:t>
            </a:r>
            <a:r>
              <a:rPr lang="ko-KR" altLang="en-US" sz="1600" dirty="0"/>
              <a:t>연령</a:t>
            </a:r>
            <a:r>
              <a:rPr lang="en-US" altLang="ko-KR" sz="1600" dirty="0"/>
              <a:t>, </a:t>
            </a:r>
            <a:r>
              <a:rPr lang="ko-KR" altLang="en-US" sz="1600" dirty="0"/>
              <a:t>성별</a:t>
            </a:r>
            <a:r>
              <a:rPr lang="en-US" altLang="ko-KR" sz="1600" dirty="0"/>
              <a:t>, BMI </a:t>
            </a:r>
            <a:r>
              <a:rPr lang="ko-KR" altLang="en-US" sz="1600" dirty="0"/>
              <a:t>및 수술 유형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단계</a:t>
            </a:r>
            <a:r>
              <a:rPr lang="en-US" altLang="ko-KR" sz="1600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결측 데이터 처리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기능 엔지니어링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결합된 효과를 포착하기 위해 </a:t>
            </a:r>
            <a:r>
              <a:rPr lang="ko-KR" altLang="en-US" sz="1600" b="1" dirty="0"/>
              <a:t>연령</a:t>
            </a:r>
            <a:r>
              <a:rPr lang="ko-KR" altLang="en-US" sz="1600" dirty="0"/>
              <a:t>과 </a:t>
            </a:r>
            <a:r>
              <a:rPr lang="en-US" altLang="ko-KR" sz="1600" b="1" dirty="0"/>
              <a:t>BMI</a:t>
            </a:r>
            <a:r>
              <a:rPr lang="ko-KR" altLang="en-US" sz="1600" dirty="0"/>
              <a:t> 사이에 상호 작용 항을 </a:t>
            </a:r>
            <a:r>
              <a:rPr lang="ko-KR" altLang="en-US" sz="1600" dirty="0" err="1"/>
              <a:t>만듬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성별</a:t>
            </a:r>
            <a:r>
              <a:rPr lang="ko-KR" altLang="en-US" sz="1600" dirty="0"/>
              <a:t> 및 </a:t>
            </a:r>
            <a:r>
              <a:rPr lang="ko-KR" altLang="en-US" sz="1600" b="1" dirty="0"/>
              <a:t>수술 유형</a:t>
            </a:r>
            <a:r>
              <a:rPr lang="ko-KR" altLang="en-US" sz="1600" dirty="0"/>
              <a:t>과 같은 범주형 변수는 모델 학습에 적합하도록 원</a:t>
            </a:r>
            <a:r>
              <a:rPr lang="en-US" altLang="ko-KR" sz="1600" dirty="0"/>
              <a:t>-</a:t>
            </a:r>
            <a:r>
              <a:rPr lang="ko-KR" altLang="en-US" sz="1600" dirty="0"/>
              <a:t>핫 인코딩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모델링 준비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데이터는 학습 및 테스트 세트로 분할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데이터 세트가 표준화되고 상호 작용 용어가 도입되어 예측력을 향상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3646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6CCCEA-CA3E-C376-C481-F4EE408BDF07}"/>
              </a:ext>
            </a:extLst>
          </p:cNvPr>
          <p:cNvSpPr txBox="1"/>
          <p:nvPr/>
        </p:nvSpPr>
        <p:spPr>
          <a:xfrm>
            <a:off x="373626" y="199804"/>
            <a:ext cx="10894142" cy="521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3. </a:t>
            </a:r>
            <a:r>
              <a:rPr lang="ko-KR" altLang="en-US" sz="1600" b="1" dirty="0"/>
              <a:t>기계 학습 모델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NRS</a:t>
            </a:r>
            <a:r>
              <a:rPr lang="ko-KR" altLang="en-US" sz="1600" dirty="0"/>
              <a:t> 및 </a:t>
            </a:r>
            <a:r>
              <a:rPr lang="en-US" altLang="ko-KR" sz="1600" b="1" dirty="0"/>
              <a:t>PONV</a:t>
            </a:r>
            <a:r>
              <a:rPr lang="ko-KR" altLang="en-US" sz="1600" dirty="0"/>
              <a:t>를 예측하기 위해 여러 기계 학습 모델이 학습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랜덤 포레스트</a:t>
            </a:r>
            <a:r>
              <a:rPr lang="en-US" altLang="ko-KR" sz="16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성능</a:t>
            </a:r>
            <a:r>
              <a:rPr lang="en-US" altLang="ko-KR" sz="1600" dirty="0"/>
              <a:t>: Random Forest</a:t>
            </a:r>
            <a:r>
              <a:rPr lang="ko-KR" altLang="en-US" sz="1600" dirty="0"/>
              <a:t>는 주입 데이터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볼루스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투여량</a:t>
            </a:r>
            <a:r>
              <a:rPr lang="ko-KR" altLang="en-US" sz="1600" dirty="0"/>
              <a:t> 및 인구 통계 간의 복잡한 관계를 포착하여 우수한 성과를 거두었습니다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다른 모델과 비교하기 위한 기본 모델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장점</a:t>
            </a:r>
            <a:r>
              <a:rPr lang="en-US" altLang="ko-KR" sz="1600" dirty="0"/>
              <a:t>: </a:t>
            </a:r>
            <a:r>
              <a:rPr lang="ko-KR" altLang="en-US" sz="1600" dirty="0"/>
              <a:t>복잡한 비선형 관계와 상호 작용을 잘 처리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 err="1"/>
              <a:t>그라디언트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부스팅</a:t>
            </a:r>
            <a:r>
              <a:rPr lang="en-US" altLang="ko-KR" sz="16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성능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그래디언트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</a:t>
            </a:r>
            <a:r>
              <a:rPr lang="en-US" altLang="ko-KR" sz="1600" dirty="0"/>
              <a:t>(Gradient Boosting)</a:t>
            </a:r>
            <a:r>
              <a:rPr lang="ko-KR" altLang="en-US" sz="1600" dirty="0"/>
              <a:t>은 견조한 성능을 보였지만 </a:t>
            </a:r>
            <a:r>
              <a:rPr lang="en-US" altLang="ko-KR" sz="1600" b="1" dirty="0"/>
              <a:t>NRS</a:t>
            </a:r>
            <a:r>
              <a:rPr lang="ko-KR" altLang="en-US" sz="1600" dirty="0"/>
              <a:t> 및 </a:t>
            </a:r>
            <a:r>
              <a:rPr lang="en-US" altLang="ko-KR" sz="1600" b="1" dirty="0"/>
              <a:t>PONV</a:t>
            </a:r>
            <a:r>
              <a:rPr lang="ko-KR" altLang="en-US" sz="1600" dirty="0"/>
              <a:t>를 예측하는 데 랜덤 포레스트</a:t>
            </a:r>
            <a:r>
              <a:rPr lang="en-US" altLang="ko-KR" sz="1600" dirty="0"/>
              <a:t>(Random Forest)</a:t>
            </a:r>
            <a:r>
              <a:rPr lang="ko-KR" altLang="en-US" sz="1600" dirty="0"/>
              <a:t>보다 약간 덜 효과적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하이퍼파라미터</a:t>
            </a:r>
            <a:r>
              <a:rPr lang="ko-KR" altLang="en-US" sz="1600" b="1" dirty="0"/>
              <a:t> 튜닝</a:t>
            </a:r>
            <a:r>
              <a:rPr lang="en-US" altLang="ko-KR" sz="1600" dirty="0"/>
              <a:t>: </a:t>
            </a:r>
            <a:r>
              <a:rPr lang="ko-KR" altLang="en-US" sz="1600" dirty="0"/>
              <a:t>모델은 </a:t>
            </a:r>
            <a:r>
              <a:rPr lang="ko-KR" altLang="en-US" sz="1600" dirty="0" err="1"/>
              <a:t>하이퍼파라미터</a:t>
            </a:r>
            <a:r>
              <a:rPr lang="ko-KR" altLang="en-US" sz="1600" dirty="0"/>
              <a:t> 튜닝 후 </a:t>
            </a:r>
            <a:r>
              <a:rPr lang="ko-KR" altLang="en-US" sz="1600" b="1" dirty="0" err="1"/>
              <a:t>학습률</a:t>
            </a:r>
            <a:r>
              <a:rPr lang="en-US" altLang="ko-KR" sz="1600" dirty="0"/>
              <a:t>, </a:t>
            </a:r>
            <a:r>
              <a:rPr lang="ko-KR" altLang="en-US" sz="1600" b="1" dirty="0"/>
              <a:t>최대 깊이</a:t>
            </a:r>
            <a:r>
              <a:rPr lang="ko-KR" altLang="en-US" sz="1600" dirty="0"/>
              <a:t> 및 </a:t>
            </a:r>
            <a:r>
              <a:rPr lang="ko-KR" altLang="en-US" sz="1600" b="1" dirty="0" err="1"/>
              <a:t>추정기</a:t>
            </a:r>
            <a:r>
              <a:rPr lang="ko-KR" altLang="en-US" sz="1600" b="1" dirty="0"/>
              <a:t> 수</a:t>
            </a:r>
            <a:r>
              <a:rPr lang="ko-KR" altLang="en-US" sz="1600" dirty="0"/>
              <a:t> 조정과 같은 개선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3. </a:t>
            </a:r>
            <a:r>
              <a:rPr lang="ko-KR" altLang="en-US" sz="1600" b="1" dirty="0"/>
              <a:t>앙상블 모델</a:t>
            </a:r>
            <a:r>
              <a:rPr lang="en-US" altLang="ko-KR" sz="16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평균</a:t>
            </a:r>
            <a:r>
              <a:rPr lang="ko-KR" altLang="en-US" sz="1600" dirty="0"/>
              <a:t>화</a:t>
            </a:r>
            <a:r>
              <a:rPr lang="en-US" altLang="ko-KR" sz="1600" dirty="0"/>
              <a:t>: </a:t>
            </a:r>
            <a:r>
              <a:rPr lang="ko-KR" altLang="en-US" sz="1600" b="1" dirty="0"/>
              <a:t>랜덤 포레스트</a:t>
            </a:r>
            <a:r>
              <a:rPr lang="en-US" altLang="ko-KR" sz="1600" b="1" dirty="0"/>
              <a:t>(Random Forest</a:t>
            </a:r>
            <a:r>
              <a:rPr lang="en-US" altLang="ko-KR" sz="1600" dirty="0"/>
              <a:t>) </a:t>
            </a:r>
            <a:r>
              <a:rPr lang="ko-KR" altLang="en-US" sz="1600" dirty="0"/>
              <a:t>및 </a:t>
            </a:r>
            <a:r>
              <a:rPr lang="ko-KR" altLang="en-US" sz="1600" b="1" dirty="0" err="1"/>
              <a:t>그래디언트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부스팅</a:t>
            </a:r>
            <a:r>
              <a:rPr lang="en-US" altLang="ko-KR" sz="1600" b="1" dirty="0"/>
              <a:t>(Gradient Boosting)</a:t>
            </a:r>
            <a:r>
              <a:rPr lang="ko-KR" altLang="en-US" sz="1600" dirty="0"/>
              <a:t>의 예측을 </a:t>
            </a:r>
            <a:r>
              <a:rPr lang="ko-KR" altLang="en-US" sz="1600" dirty="0" err="1"/>
              <a:t>평균화하는</a:t>
            </a:r>
            <a:r>
              <a:rPr lang="ko-KR" altLang="en-US" sz="1600" dirty="0"/>
              <a:t> 것이 효과적인 것으로 입증되어 개별 모델에 비해 정확도가 향상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스태킹</a:t>
            </a:r>
            <a:r>
              <a:rPr lang="en-US" altLang="ko-KR" sz="1600" dirty="0"/>
              <a:t>: </a:t>
            </a:r>
            <a:r>
              <a:rPr lang="ko-KR" altLang="en-US" sz="1600" dirty="0"/>
              <a:t>이론적으로는 강력하지만 이 시나리오에서 </a:t>
            </a:r>
            <a:r>
              <a:rPr lang="ko-KR" altLang="en-US" sz="1600" dirty="0" err="1"/>
              <a:t>스태킹은</a:t>
            </a:r>
            <a:r>
              <a:rPr lang="ko-KR" altLang="en-US" sz="1600" dirty="0"/>
              <a:t> 평균을 크게 능가하지 않음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1669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D0853-EF98-DFDC-E799-C8AD6627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554BB-0C04-5BC2-47BA-41FABC4657F3}"/>
              </a:ext>
            </a:extLst>
          </p:cNvPr>
          <p:cNvSpPr txBox="1"/>
          <p:nvPr/>
        </p:nvSpPr>
        <p:spPr>
          <a:xfrm>
            <a:off x="432619" y="195565"/>
            <a:ext cx="11326762" cy="558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4. </a:t>
            </a:r>
            <a:r>
              <a:rPr lang="ko-KR" altLang="en-US" sz="1600" b="1" dirty="0"/>
              <a:t>결과 분석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주요 인사이트</a:t>
            </a:r>
            <a:r>
              <a:rPr lang="en-US" altLang="ko-KR" sz="1600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Bolus </a:t>
            </a:r>
            <a:r>
              <a:rPr lang="ko-KR" altLang="en-US" sz="1600" b="1" dirty="0"/>
              <a:t>및 주입 용량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Bolus Rate</a:t>
            </a:r>
            <a:r>
              <a:rPr lang="ko-KR" altLang="en-US" sz="1600" dirty="0"/>
              <a:t> 및 </a:t>
            </a:r>
            <a:r>
              <a:rPr lang="en-US" altLang="ko-KR" sz="1600" b="1" dirty="0"/>
              <a:t>Cumulative Infusion Volume</a:t>
            </a:r>
            <a:r>
              <a:rPr lang="ko-KR" altLang="en-US" sz="1600" dirty="0"/>
              <a:t>은 </a:t>
            </a:r>
            <a:r>
              <a:rPr lang="en-US" altLang="ko-KR" sz="1600" b="1" dirty="0"/>
              <a:t>NRS</a:t>
            </a:r>
            <a:r>
              <a:rPr lang="ko-KR" altLang="en-US" sz="1600" dirty="0"/>
              <a:t>를 예측하는 데 가장 중요한 기능 중 하나임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이러한 매개변수는 치료 초기 단계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6</a:t>
            </a:r>
            <a:r>
              <a:rPr lang="ko-KR" altLang="en-US" sz="1600" dirty="0"/>
              <a:t>시간 및 </a:t>
            </a:r>
            <a:r>
              <a:rPr lang="en-US" altLang="ko-KR" sz="1600" dirty="0"/>
              <a:t>9</a:t>
            </a:r>
            <a:r>
              <a:rPr lang="ko-KR" altLang="en-US" sz="1600" dirty="0"/>
              <a:t>시간 주입량</a:t>
            </a:r>
            <a:r>
              <a:rPr lang="en-US" altLang="ko-KR" sz="1600" dirty="0"/>
              <a:t>)</a:t>
            </a:r>
            <a:r>
              <a:rPr lang="ko-KR" altLang="en-US" sz="1600" dirty="0"/>
              <a:t>에서 특히 중요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인구 통계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나이</a:t>
            </a:r>
            <a:r>
              <a:rPr lang="ko-KR" altLang="en-US" sz="1600" dirty="0"/>
              <a:t>와 </a:t>
            </a:r>
            <a:r>
              <a:rPr lang="en-US" altLang="ko-KR" sz="1600" b="1" dirty="0"/>
              <a:t>BMI</a:t>
            </a:r>
            <a:r>
              <a:rPr lang="ko-KR" altLang="en-US" sz="1600" dirty="0"/>
              <a:t>는 특히 </a:t>
            </a:r>
            <a:r>
              <a:rPr lang="ko-KR" altLang="en-US" sz="1600" b="1" dirty="0"/>
              <a:t>신경외과</a:t>
            </a:r>
            <a:r>
              <a:rPr lang="en-US" altLang="ko-KR" sz="1600" b="1" dirty="0"/>
              <a:t>(NS)</a:t>
            </a:r>
            <a:r>
              <a:rPr lang="ko-KR" altLang="en-US" sz="1600" dirty="0"/>
              <a:t> 및 </a:t>
            </a:r>
            <a:r>
              <a:rPr lang="ko-KR" altLang="en-US" sz="1600" b="1" dirty="0"/>
              <a:t>정형외과</a:t>
            </a:r>
            <a:r>
              <a:rPr lang="en-US" altLang="ko-KR" sz="1600" b="1" dirty="0"/>
              <a:t>(OS)</a:t>
            </a:r>
            <a:r>
              <a:rPr lang="ko-KR" altLang="en-US" sz="1600" dirty="0"/>
              <a:t>와 같은 특정 수술의 경우 </a:t>
            </a:r>
            <a:r>
              <a:rPr lang="en-US" altLang="ko-KR" sz="1600" b="1" dirty="0"/>
              <a:t>NRS</a:t>
            </a:r>
            <a:r>
              <a:rPr lang="ko-KR" altLang="en-US" sz="1600" dirty="0"/>
              <a:t> 예측에 상당한 영향을 미침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BMI</a:t>
            </a:r>
            <a:r>
              <a:rPr lang="ko-KR" altLang="en-US" sz="1600" dirty="0"/>
              <a:t>가 높고 나이가 많은 환자는 통증 반응의 편차가 더 컸으며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맞춤형 투여가 중요할 수 있음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수술 유형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신경외과는</a:t>
            </a:r>
            <a:r>
              <a:rPr lang="ko-KR" altLang="en-US" sz="1600" dirty="0"/>
              <a:t> 복잡한 특성으로 인해 </a:t>
            </a:r>
            <a:r>
              <a:rPr lang="en-US" altLang="ko-KR" sz="1600" dirty="0"/>
              <a:t>MSE</a:t>
            </a:r>
            <a:r>
              <a:rPr lang="ko-KR" altLang="en-US" sz="1600" dirty="0"/>
              <a:t>가 더 높았는데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동반 질환 또는 수술 전 통증 관리 전략과 같은 </a:t>
            </a:r>
            <a:r>
              <a:rPr lang="ko-KR" altLang="en-US" sz="1600" dirty="0" err="1"/>
              <a:t>환자별</a:t>
            </a:r>
            <a:r>
              <a:rPr lang="ko-KR" altLang="en-US" sz="1600" dirty="0"/>
              <a:t> 요인이 중요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정형외과 수술</a:t>
            </a:r>
            <a:r>
              <a:rPr lang="ko-KR" altLang="en-US" sz="1600" dirty="0"/>
              <a:t>은 상대적으로 더 나은 예측 성능을 보였지만 특히 높은 </a:t>
            </a:r>
            <a:r>
              <a:rPr lang="en-US" altLang="ko-KR" sz="1600" dirty="0"/>
              <a:t>NRS </a:t>
            </a:r>
            <a:r>
              <a:rPr lang="ko-KR" altLang="en-US" sz="1600" dirty="0"/>
              <a:t>값에서 여전히 약간의 불일치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예측 갭</a:t>
            </a:r>
            <a:r>
              <a:rPr lang="en-US" altLang="ko-KR" sz="1600" b="1" dirty="0"/>
              <a:t>: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두 모델 모두 경우에 따라 </a:t>
            </a:r>
            <a:r>
              <a:rPr lang="ko-KR" altLang="en-US" sz="1600" b="1" dirty="0"/>
              <a:t>더 높은 </a:t>
            </a:r>
            <a:r>
              <a:rPr lang="en-US" altLang="ko-KR" sz="1600" b="1" dirty="0"/>
              <a:t>NRS</a:t>
            </a:r>
            <a:r>
              <a:rPr lang="ko-KR" altLang="en-US" sz="1600" dirty="0"/>
              <a:t> 값에 대해 성능이 저조했으며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모델이 통증이 높은 환자에 대한 예측에 더 구체적인 기능이나 더 세밀한 세분화가 필요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125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ED345F-4CFB-48BC-DC74-E513D277701D}"/>
              </a:ext>
            </a:extLst>
          </p:cNvPr>
          <p:cNvSpPr txBox="1"/>
          <p:nvPr/>
        </p:nvSpPr>
        <p:spPr>
          <a:xfrm>
            <a:off x="668593" y="377025"/>
            <a:ext cx="10048568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>
                <a:latin typeface="+mn-ea"/>
              </a:rPr>
              <a:t>1. </a:t>
            </a:r>
            <a:r>
              <a:rPr lang="ko-KR" altLang="en-US" sz="1800" b="1">
                <a:latin typeface="+mn-ea"/>
              </a:rPr>
              <a:t>연구 목적</a:t>
            </a:r>
          </a:p>
          <a:p>
            <a:pPr>
              <a:lnSpc>
                <a:spcPct val="150000"/>
              </a:lnSpc>
            </a:pPr>
            <a:r>
              <a:rPr lang="ko-KR" altLang="en-US" sz="1800">
                <a:latin typeface="+mn-ea"/>
              </a:rPr>
              <a:t>본 연구의 목적은 다양한 변수</a:t>
            </a:r>
            <a:r>
              <a:rPr lang="en-US" altLang="ko-KR" sz="1800">
                <a:latin typeface="+mn-ea"/>
              </a:rPr>
              <a:t>(</a:t>
            </a:r>
            <a:r>
              <a:rPr lang="ko-KR" altLang="en-US" sz="1800">
                <a:latin typeface="+mn-ea"/>
              </a:rPr>
              <a:t>성별</a:t>
            </a:r>
            <a:r>
              <a:rPr lang="en-US" altLang="ko-KR" sz="1800">
                <a:latin typeface="+mn-ea"/>
              </a:rPr>
              <a:t>, </a:t>
            </a:r>
            <a:r>
              <a:rPr lang="ko-KR" altLang="en-US" sz="1800">
                <a:latin typeface="+mn-ea"/>
              </a:rPr>
              <a:t>연령대</a:t>
            </a:r>
            <a:r>
              <a:rPr lang="en-US" altLang="ko-KR" sz="1800">
                <a:latin typeface="+mn-ea"/>
              </a:rPr>
              <a:t>, </a:t>
            </a:r>
            <a:r>
              <a:rPr lang="ko-KR" altLang="en-US" sz="1800">
                <a:latin typeface="+mn-ea"/>
              </a:rPr>
              <a:t>수술 유형 등</a:t>
            </a:r>
            <a:r>
              <a:rPr lang="en-US" altLang="ko-KR" sz="1800">
                <a:latin typeface="+mn-ea"/>
              </a:rPr>
              <a:t>)</a:t>
            </a:r>
            <a:r>
              <a:rPr lang="ko-KR" altLang="en-US" sz="1800">
                <a:latin typeface="+mn-ea"/>
              </a:rPr>
              <a:t>에 따른 </a:t>
            </a:r>
            <a:r>
              <a:rPr lang="en-US" altLang="ko-KR" sz="1800">
                <a:latin typeface="+mn-ea"/>
              </a:rPr>
              <a:t>PONV(</a:t>
            </a:r>
            <a:r>
              <a:rPr lang="ko-KR" altLang="en-US" sz="1800">
                <a:latin typeface="+mn-ea"/>
              </a:rPr>
              <a:t>수술 후 오심 및 구토</a:t>
            </a:r>
            <a:r>
              <a:rPr lang="en-US" altLang="ko-KR" sz="1800">
                <a:latin typeface="+mn-ea"/>
              </a:rPr>
              <a:t>)</a:t>
            </a:r>
            <a:r>
              <a:rPr lang="ko-KR" altLang="en-US" sz="1800">
                <a:latin typeface="+mn-ea"/>
              </a:rPr>
              <a:t>의 발생률과 볼루스 시도 패턴을 분석하여</a:t>
            </a:r>
            <a:r>
              <a:rPr lang="en-US" altLang="ko-KR" sz="1800">
                <a:latin typeface="+mn-ea"/>
              </a:rPr>
              <a:t>, </a:t>
            </a:r>
            <a:r>
              <a:rPr lang="ko-KR" altLang="en-US" sz="1800">
                <a:latin typeface="+mn-ea"/>
              </a:rPr>
              <a:t>효율적인 통증 관리 및 회복 지원 전략을 수립하는 데 있습니다</a:t>
            </a:r>
            <a:r>
              <a:rPr lang="en-US" altLang="ko-KR" sz="180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b="1">
                <a:latin typeface="+mn-ea"/>
              </a:rPr>
              <a:t>2. </a:t>
            </a:r>
            <a:r>
              <a:rPr lang="ko-KR" altLang="en-US" sz="1800" b="1">
                <a:latin typeface="+mn-ea"/>
              </a:rPr>
              <a:t>데이터 개요</a:t>
            </a:r>
          </a:p>
          <a:p>
            <a:pPr>
              <a:lnSpc>
                <a:spcPct val="150000"/>
              </a:lnSpc>
            </a:pPr>
            <a:r>
              <a:rPr lang="ko-KR" altLang="en-US" sz="1800">
                <a:latin typeface="+mn-ea"/>
              </a:rPr>
              <a:t>데이터는 총 </a:t>
            </a:r>
            <a:r>
              <a:rPr lang="en-US" altLang="ko-KR" sz="1800">
                <a:latin typeface="+mn-ea"/>
              </a:rPr>
              <a:t>1270</a:t>
            </a:r>
            <a:r>
              <a:rPr lang="ko-KR" altLang="en-US" sz="1800">
                <a:latin typeface="+mn-ea"/>
              </a:rPr>
              <a:t>명의 환자 정보를 포함하며</a:t>
            </a:r>
            <a:r>
              <a:rPr lang="en-US" altLang="ko-KR" sz="1800">
                <a:latin typeface="+mn-ea"/>
              </a:rPr>
              <a:t>, </a:t>
            </a:r>
            <a:r>
              <a:rPr lang="ko-KR" altLang="en-US" sz="1800">
                <a:latin typeface="+mn-ea"/>
              </a:rPr>
              <a:t>주요 변수는 다음과 같습니다</a:t>
            </a:r>
            <a:r>
              <a:rPr lang="en-US" altLang="ko-KR" sz="1800">
                <a:latin typeface="+mn-ea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+mn-ea"/>
              </a:rPr>
              <a:t>기본 인구 통계</a:t>
            </a:r>
            <a:r>
              <a:rPr lang="en-US" altLang="ko-KR" sz="1800">
                <a:latin typeface="+mn-ea"/>
              </a:rPr>
              <a:t>: </a:t>
            </a:r>
            <a:r>
              <a:rPr lang="ko-KR" altLang="en-US" sz="1800">
                <a:latin typeface="+mn-ea"/>
              </a:rPr>
              <a:t>나이</a:t>
            </a:r>
            <a:r>
              <a:rPr lang="en-US" altLang="ko-KR" sz="1800">
                <a:latin typeface="+mn-ea"/>
              </a:rPr>
              <a:t>, </a:t>
            </a:r>
            <a:r>
              <a:rPr lang="ko-KR" altLang="en-US" sz="1800">
                <a:latin typeface="+mn-ea"/>
              </a:rPr>
              <a:t>성별</a:t>
            </a:r>
            <a:r>
              <a:rPr lang="en-US" altLang="ko-KR" sz="1800">
                <a:latin typeface="+mn-ea"/>
              </a:rPr>
              <a:t>, </a:t>
            </a:r>
            <a:r>
              <a:rPr lang="ko-KR" altLang="en-US" sz="1800">
                <a:latin typeface="+mn-ea"/>
              </a:rPr>
              <a:t>신장</a:t>
            </a:r>
            <a:r>
              <a:rPr lang="en-US" altLang="ko-KR" sz="1800">
                <a:latin typeface="+mn-ea"/>
              </a:rPr>
              <a:t>, </a:t>
            </a:r>
            <a:r>
              <a:rPr lang="ko-KR" altLang="en-US" sz="1800">
                <a:latin typeface="+mn-ea"/>
              </a:rPr>
              <a:t>체중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+mn-ea"/>
              </a:rPr>
              <a:t>수술 관련 정보</a:t>
            </a:r>
            <a:r>
              <a:rPr lang="en-US" altLang="ko-KR" sz="1800">
                <a:latin typeface="+mn-ea"/>
              </a:rPr>
              <a:t>: </a:t>
            </a:r>
            <a:r>
              <a:rPr lang="ko-KR" altLang="en-US" sz="1800">
                <a:latin typeface="+mn-ea"/>
              </a:rPr>
              <a:t>수술 유형</a:t>
            </a:r>
            <a:r>
              <a:rPr lang="en-US" altLang="ko-KR" sz="1800">
                <a:latin typeface="+mn-ea"/>
              </a:rPr>
              <a:t>, PONV </a:t>
            </a:r>
            <a:r>
              <a:rPr lang="ko-KR" altLang="en-US" sz="1800">
                <a:latin typeface="+mn-ea"/>
              </a:rPr>
              <a:t>발생 여부</a:t>
            </a:r>
            <a:r>
              <a:rPr lang="en-US" altLang="ko-KR" sz="1800">
                <a:latin typeface="+mn-ea"/>
              </a:rPr>
              <a:t>, NRS(</a:t>
            </a:r>
            <a:r>
              <a:rPr lang="ko-KR" altLang="en-US" sz="1800">
                <a:latin typeface="+mn-ea"/>
              </a:rPr>
              <a:t>통증 평가 척도</a:t>
            </a:r>
            <a:r>
              <a:rPr lang="en-US" altLang="ko-KR" sz="1800">
                <a:latin typeface="+mn-ea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+mn-ea"/>
              </a:rPr>
              <a:t>볼루스 관련 정보</a:t>
            </a:r>
            <a:r>
              <a:rPr lang="en-US" altLang="ko-KR" sz="1800">
                <a:latin typeface="+mn-ea"/>
              </a:rPr>
              <a:t>: </a:t>
            </a:r>
            <a:r>
              <a:rPr lang="ko-KR" altLang="en-US" sz="1800">
                <a:latin typeface="+mn-ea"/>
              </a:rPr>
              <a:t>시간 경과에 따른 누적 볼루스 시도량 및 제공량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6004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8EAEF-5368-E51B-1F0C-E1C22E5FC9B8}"/>
              </a:ext>
            </a:extLst>
          </p:cNvPr>
          <p:cNvSpPr txBox="1"/>
          <p:nvPr/>
        </p:nvSpPr>
        <p:spPr>
          <a:xfrm>
            <a:off x="560437" y="259987"/>
            <a:ext cx="10461523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5. </a:t>
            </a:r>
            <a:r>
              <a:rPr lang="ko-KR" altLang="en-US" sz="1600" b="1" dirty="0"/>
              <a:t>시각화 및 평가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결과 시각화</a:t>
            </a:r>
            <a:r>
              <a:rPr lang="en-US" altLang="ko-KR" sz="16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실제 </a:t>
            </a:r>
            <a:r>
              <a:rPr lang="en-US" altLang="ko-KR" sz="1600" b="1" dirty="0"/>
              <a:t>NRS </a:t>
            </a:r>
            <a:r>
              <a:rPr lang="ko-KR" altLang="en-US" sz="1600" b="1" dirty="0"/>
              <a:t>대 예측 </a:t>
            </a:r>
            <a:r>
              <a:rPr lang="en-US" altLang="ko-KR" sz="1600" b="1" dirty="0"/>
              <a:t>NRS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산점도는</a:t>
            </a:r>
            <a:r>
              <a:rPr lang="ko-KR" altLang="en-US" sz="1600" dirty="0"/>
              <a:t> 모델이 </a:t>
            </a:r>
            <a:r>
              <a:rPr lang="ko-KR" altLang="en-US" sz="1600" b="1" dirty="0"/>
              <a:t>낮거나 중간 정도의 통증</a:t>
            </a:r>
            <a:r>
              <a:rPr lang="ko-KR" altLang="en-US" sz="1600" dirty="0"/>
              <a:t> 수준을 예측하는 데 효과적이지만 </a:t>
            </a:r>
            <a:r>
              <a:rPr lang="ko-KR" altLang="en-US" sz="1600" b="1" dirty="0"/>
              <a:t>높은 통증 수준</a:t>
            </a:r>
            <a:r>
              <a:rPr lang="ko-KR" altLang="en-US" sz="1600" dirty="0"/>
              <a:t>에서는 어려움을 겪는다는 것을 보여줌</a:t>
            </a:r>
            <a:r>
              <a:rPr lang="en-US" altLang="ko-KR" sz="1600" dirty="0"/>
              <a:t>. </a:t>
            </a:r>
            <a:r>
              <a:rPr lang="ko-KR" altLang="en-US" sz="1600" dirty="0"/>
              <a:t>향후 모델은 이 격차를 해소필요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모델 검증</a:t>
            </a:r>
            <a:r>
              <a:rPr lang="en-US" altLang="ko-KR" sz="16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수술별</a:t>
            </a:r>
            <a:r>
              <a:rPr lang="ko-KR" altLang="en-US" sz="1600" dirty="0"/>
              <a:t> 검증에 따르면 </a:t>
            </a:r>
            <a:r>
              <a:rPr lang="ko-KR" altLang="en-US" sz="1600" b="1" dirty="0"/>
              <a:t>신경외과</a:t>
            </a:r>
            <a:r>
              <a:rPr lang="ko-KR" altLang="en-US" sz="1600" dirty="0"/>
              <a:t> 및 </a:t>
            </a:r>
            <a:r>
              <a:rPr lang="ko-KR" altLang="en-US" sz="1600" b="1" dirty="0"/>
              <a:t>정형외과는</a:t>
            </a:r>
            <a:r>
              <a:rPr lang="ko-KR" altLang="en-US" sz="1600" dirty="0"/>
              <a:t> 예측 정확도를 높이기 위해 보다 세분화된 기능 세트가 필요한 것으로 나타남</a:t>
            </a:r>
            <a:r>
              <a:rPr lang="en-US" altLang="ko-KR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3BD40-EB3A-777C-461F-E7012B6EABB2}"/>
              </a:ext>
            </a:extLst>
          </p:cNvPr>
          <p:cNvSpPr txBox="1"/>
          <p:nvPr/>
        </p:nvSpPr>
        <p:spPr>
          <a:xfrm>
            <a:off x="629264" y="3526841"/>
            <a:ext cx="10461523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결론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머신 러닝 모델은 </a:t>
            </a:r>
            <a:r>
              <a:rPr lang="en-US" altLang="ko-KR" sz="1600" b="1" dirty="0"/>
              <a:t>NRS</a:t>
            </a:r>
            <a:r>
              <a:rPr lang="ko-KR" altLang="en-US" sz="1600" dirty="0"/>
              <a:t> 및 </a:t>
            </a:r>
            <a:r>
              <a:rPr lang="en-US" altLang="ko-KR" sz="1600" b="1" dirty="0"/>
              <a:t>PONV</a:t>
            </a:r>
            <a:r>
              <a:rPr lang="ko-KR" altLang="en-US" sz="1600" dirty="0"/>
              <a:t> 예측에 대한 유용한 통찰력을 제공하여 초기 주입량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볼루스</a:t>
            </a:r>
            <a:r>
              <a:rPr lang="ko-KR" altLang="en-US" sz="1600" dirty="0"/>
              <a:t> 용량 및 인구 통계학적 요인의 중요성을 강조</a:t>
            </a:r>
            <a:r>
              <a:rPr lang="en-US" altLang="ko-KR" sz="1600" dirty="0"/>
              <a:t>. </a:t>
            </a:r>
            <a:r>
              <a:rPr lang="ko-KR" altLang="en-US" sz="1600" dirty="0"/>
              <a:t>특히 통증이 심한 환자를 위해 더욱 정교해진 이러한 모델은 개인화된 수술 후 통증 관리 및 관리를 위한 임상적  워크플로우에 통합될 수 있을 것으로 예상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9188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5BF57B-7A40-865B-626D-72789CA12F60}"/>
              </a:ext>
            </a:extLst>
          </p:cNvPr>
          <p:cNvSpPr txBox="1"/>
          <p:nvPr/>
        </p:nvSpPr>
        <p:spPr>
          <a:xfrm>
            <a:off x="344129" y="274906"/>
            <a:ext cx="11257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각 변수</a:t>
            </a:r>
            <a:r>
              <a:rPr lang="en-US" altLang="ko-KR" b="1" dirty="0">
                <a:highlight>
                  <a:srgbClr val="FFFF00"/>
                </a:highlight>
              </a:rPr>
              <a:t>(</a:t>
            </a:r>
            <a:r>
              <a:rPr lang="ko-KR" altLang="en-US" b="1" dirty="0">
                <a:highlight>
                  <a:srgbClr val="FFFF00"/>
                </a:highlight>
              </a:rPr>
              <a:t>연령</a:t>
            </a:r>
            <a:r>
              <a:rPr lang="en-US" altLang="ko-KR" b="1" dirty="0">
                <a:highlight>
                  <a:srgbClr val="FFFF00"/>
                </a:highlight>
              </a:rPr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성별</a:t>
            </a:r>
            <a:r>
              <a:rPr lang="en-US" altLang="ko-KR" b="1" dirty="0">
                <a:highlight>
                  <a:srgbClr val="FFFF00"/>
                </a:highlight>
              </a:rPr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키</a:t>
            </a:r>
            <a:r>
              <a:rPr lang="en-US" altLang="ko-KR" b="1" dirty="0">
                <a:highlight>
                  <a:srgbClr val="FFFF00"/>
                </a:highlight>
              </a:rPr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체중 및 수술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r>
              <a:rPr lang="ko-KR" altLang="en-US" b="1" dirty="0">
                <a:highlight>
                  <a:srgbClr val="FFFF00"/>
                </a:highlight>
              </a:rPr>
              <a:t>에 대한 </a:t>
            </a:r>
            <a:r>
              <a:rPr lang="en-US" altLang="ko-KR" b="1" dirty="0">
                <a:highlight>
                  <a:srgbClr val="FFFF00"/>
                </a:highlight>
              </a:rPr>
              <a:t>PONV </a:t>
            </a:r>
            <a:r>
              <a:rPr lang="ko-KR" altLang="en-US" b="1" dirty="0">
                <a:highlight>
                  <a:srgbClr val="FFFF00"/>
                </a:highlight>
              </a:rPr>
              <a:t>발생률을 계산 이러한 분포와 관계를 시각화 유의미한 변수를 찾기 위해 통계 분석</a:t>
            </a:r>
            <a:r>
              <a:rPr lang="en-US" altLang="ko-KR" b="1" dirty="0">
                <a:highlight>
                  <a:srgbClr val="FFFF00"/>
                </a:highlight>
              </a:rPr>
              <a:t>(</a:t>
            </a:r>
            <a:r>
              <a:rPr lang="ko-KR" altLang="en-US" b="1" dirty="0">
                <a:highlight>
                  <a:srgbClr val="FFFF00"/>
                </a:highlight>
              </a:rPr>
              <a:t>예</a:t>
            </a:r>
            <a:r>
              <a:rPr lang="en-US" altLang="ko-KR" b="1" dirty="0">
                <a:highlight>
                  <a:srgbClr val="FFFF00"/>
                </a:highlight>
              </a:rPr>
              <a:t>: </a:t>
            </a:r>
            <a:r>
              <a:rPr lang="ko-KR" altLang="en-US" b="1" dirty="0">
                <a:highlight>
                  <a:srgbClr val="FFFF00"/>
                </a:highlight>
              </a:rPr>
              <a:t>로지스틱 회귀 분석</a:t>
            </a:r>
            <a:r>
              <a:rPr lang="en-US" altLang="ko-KR" b="1" dirty="0">
                <a:highlight>
                  <a:srgbClr val="FFFF00"/>
                </a:highlight>
              </a:rPr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가설 검정</a:t>
            </a:r>
            <a:r>
              <a:rPr lang="en-US" altLang="ko-KR" b="1" dirty="0">
                <a:highlight>
                  <a:srgbClr val="FFFF00"/>
                </a:highlight>
              </a:rPr>
              <a:t>)</a:t>
            </a:r>
            <a:r>
              <a:rPr lang="ko-KR" altLang="en-US" b="1" dirty="0">
                <a:highlight>
                  <a:srgbClr val="FFFF00"/>
                </a:highlight>
              </a:rPr>
              <a:t>을 수행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B99E6-861B-4F99-9F40-0D898086E7BD}"/>
              </a:ext>
            </a:extLst>
          </p:cNvPr>
          <p:cNvSpPr txBox="1"/>
          <p:nvPr/>
        </p:nvSpPr>
        <p:spPr>
          <a:xfrm>
            <a:off x="511277" y="921237"/>
            <a:ext cx="10746657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matplotlib.pyplot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plt</a:t>
            </a:r>
            <a:endParaRPr lang="ko-KR" altLang="en-US" sz="1000" dirty="0"/>
          </a:p>
          <a:p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seaborn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sns</a:t>
            </a:r>
            <a:endParaRPr lang="ko-KR" altLang="en-US" sz="1000" dirty="0"/>
          </a:p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scipy.stats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chi2_contingency, </a:t>
            </a:r>
            <a:r>
              <a:rPr lang="ko-KR" altLang="en-US" sz="1000" dirty="0" err="1"/>
              <a:t>ttest_ind</a:t>
            </a:r>
            <a:endParaRPr lang="ko-KR" altLang="en-US" sz="1000" dirty="0"/>
          </a:p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sklearn.linear_model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LogisticRegression</a:t>
            </a:r>
            <a:endParaRPr lang="ko-KR" altLang="en-US" sz="1000" dirty="0"/>
          </a:p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sklearn.metrics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classification_report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/>
              <a:t># PONV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calculation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variable</a:t>
            </a:r>
            <a:endParaRPr lang="ko-KR" altLang="en-US" sz="1000" dirty="0"/>
          </a:p>
          <a:p>
            <a:r>
              <a:rPr lang="ko-KR" altLang="en-US" sz="1000" dirty="0" err="1"/>
              <a:t>ponv_rates</a:t>
            </a:r>
            <a:r>
              <a:rPr lang="ko-KR" altLang="en-US" sz="1000" dirty="0"/>
              <a:t> = {</a:t>
            </a:r>
          </a:p>
          <a:p>
            <a:r>
              <a:rPr lang="ko-KR" altLang="en-US" sz="1000" dirty="0"/>
              <a:t>    "</a:t>
            </a:r>
            <a:r>
              <a:rPr lang="ko-KR" altLang="en-US" sz="1000" dirty="0" err="1"/>
              <a:t>Age</a:t>
            </a:r>
            <a:r>
              <a:rPr lang="ko-KR" altLang="en-US" sz="1000" dirty="0"/>
              <a:t> Group": </a:t>
            </a:r>
            <a:r>
              <a:rPr lang="ko-KR" altLang="en-US" sz="1000" dirty="0" err="1"/>
              <a:t>df.groupby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pd.cut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['</a:t>
            </a:r>
            <a:r>
              <a:rPr lang="ko-KR" altLang="en-US" sz="1000" dirty="0" err="1"/>
              <a:t>age</a:t>
            </a:r>
            <a:r>
              <a:rPr lang="ko-KR" altLang="en-US" sz="1000" dirty="0"/>
              <a:t>'], </a:t>
            </a:r>
            <a:r>
              <a:rPr lang="ko-KR" altLang="en-US" sz="1000" dirty="0" err="1"/>
              <a:t>bins</a:t>
            </a:r>
            <a:r>
              <a:rPr lang="ko-KR" altLang="en-US" sz="1000" dirty="0"/>
              <a:t>=5))['PONV0'].</a:t>
            </a:r>
            <a:r>
              <a:rPr lang="ko-KR" altLang="en-US" sz="1000" dirty="0" err="1"/>
              <a:t>mean</a:t>
            </a:r>
            <a:r>
              <a:rPr lang="ko-KR" altLang="en-US" sz="1000" dirty="0"/>
              <a:t>(),</a:t>
            </a:r>
          </a:p>
          <a:p>
            <a:r>
              <a:rPr lang="ko-KR" altLang="en-US" sz="1000" dirty="0"/>
              <a:t>    "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": </a:t>
            </a:r>
            <a:r>
              <a:rPr lang="ko-KR" altLang="en-US" sz="1000" dirty="0" err="1"/>
              <a:t>df.groupby</a:t>
            </a:r>
            <a:r>
              <a:rPr lang="ko-KR" altLang="en-US" sz="1000" dirty="0"/>
              <a:t>('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')['PONV0'].</a:t>
            </a:r>
            <a:r>
              <a:rPr lang="ko-KR" altLang="en-US" sz="1000" dirty="0" err="1"/>
              <a:t>mean</a:t>
            </a:r>
            <a:r>
              <a:rPr lang="ko-KR" altLang="en-US" sz="1000" dirty="0"/>
              <a:t>(),</a:t>
            </a:r>
          </a:p>
          <a:p>
            <a:r>
              <a:rPr lang="ko-KR" altLang="en-US" sz="1000" dirty="0"/>
              <a:t>    "</a:t>
            </a:r>
            <a:r>
              <a:rPr lang="ko-KR" altLang="en-US" sz="1000" dirty="0" err="1"/>
              <a:t>Height</a:t>
            </a:r>
            <a:r>
              <a:rPr lang="ko-KR" altLang="en-US" sz="1000" dirty="0"/>
              <a:t> Group": </a:t>
            </a:r>
            <a:r>
              <a:rPr lang="ko-KR" altLang="en-US" sz="1000" dirty="0" err="1"/>
              <a:t>df.groupby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pd.cut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['</a:t>
            </a:r>
            <a:r>
              <a:rPr lang="ko-KR" altLang="en-US" sz="1000" dirty="0" err="1"/>
              <a:t>height</a:t>
            </a:r>
            <a:r>
              <a:rPr lang="ko-KR" altLang="en-US" sz="1000" dirty="0"/>
              <a:t>'], </a:t>
            </a:r>
            <a:r>
              <a:rPr lang="ko-KR" altLang="en-US" sz="1000" dirty="0" err="1"/>
              <a:t>bins</a:t>
            </a:r>
            <a:r>
              <a:rPr lang="ko-KR" altLang="en-US" sz="1000" dirty="0"/>
              <a:t>=5))['PONV0'].</a:t>
            </a:r>
            <a:r>
              <a:rPr lang="ko-KR" altLang="en-US" sz="1000" dirty="0" err="1"/>
              <a:t>mean</a:t>
            </a:r>
            <a:r>
              <a:rPr lang="ko-KR" altLang="en-US" sz="1000" dirty="0"/>
              <a:t>(),</a:t>
            </a:r>
          </a:p>
          <a:p>
            <a:r>
              <a:rPr lang="ko-KR" altLang="en-US" sz="1000" dirty="0"/>
              <a:t>    "</a:t>
            </a:r>
            <a:r>
              <a:rPr lang="ko-KR" altLang="en-US" sz="1000" dirty="0" err="1"/>
              <a:t>Weight</a:t>
            </a:r>
            <a:r>
              <a:rPr lang="ko-KR" altLang="en-US" sz="1000" dirty="0"/>
              <a:t> Group": </a:t>
            </a:r>
            <a:r>
              <a:rPr lang="ko-KR" altLang="en-US" sz="1000" dirty="0" err="1"/>
              <a:t>df.groupby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pd.cut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['</a:t>
            </a:r>
            <a:r>
              <a:rPr lang="ko-KR" altLang="en-US" sz="1000" dirty="0" err="1"/>
              <a:t>weight</a:t>
            </a:r>
            <a:r>
              <a:rPr lang="ko-KR" altLang="en-US" sz="1000" dirty="0"/>
              <a:t>'], </a:t>
            </a:r>
            <a:r>
              <a:rPr lang="ko-KR" altLang="en-US" sz="1000" dirty="0" err="1"/>
              <a:t>bins</a:t>
            </a:r>
            <a:r>
              <a:rPr lang="ko-KR" altLang="en-US" sz="1000" dirty="0"/>
              <a:t>=5))['PONV0'].</a:t>
            </a:r>
            <a:r>
              <a:rPr lang="ko-KR" altLang="en-US" sz="1000" dirty="0" err="1"/>
              <a:t>mean</a:t>
            </a:r>
            <a:r>
              <a:rPr lang="ko-KR" altLang="en-US" sz="1000" dirty="0"/>
              <a:t>(),</a:t>
            </a:r>
          </a:p>
          <a:p>
            <a:r>
              <a:rPr lang="ko-KR" altLang="en-US" sz="1000" dirty="0"/>
              <a:t>    "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": </a:t>
            </a:r>
            <a:r>
              <a:rPr lang="ko-KR" altLang="en-US" sz="1000" dirty="0" err="1"/>
              <a:t>df.groupby</a:t>
            </a:r>
            <a:r>
              <a:rPr lang="ko-KR" altLang="en-US" sz="1000" dirty="0"/>
              <a:t>('</a:t>
            </a:r>
            <a:r>
              <a:rPr lang="ko-KR" altLang="en-US" sz="1000" dirty="0" err="1"/>
              <a:t>sergery</a:t>
            </a:r>
            <a:r>
              <a:rPr lang="ko-KR" altLang="en-US" sz="1000" dirty="0"/>
              <a:t>')['PONV0'].</a:t>
            </a:r>
            <a:r>
              <a:rPr lang="ko-KR" altLang="en-US" sz="1000" dirty="0" err="1"/>
              <a:t>mean</a:t>
            </a:r>
            <a:r>
              <a:rPr lang="ko-KR" altLang="en-US" sz="1000" dirty="0"/>
              <a:t>()</a:t>
            </a:r>
          </a:p>
          <a:p>
            <a:r>
              <a:rPr lang="ko-KR" altLang="en-US" sz="1000" dirty="0"/>
              <a:t>}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Create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display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rates</a:t>
            </a:r>
            <a:endParaRPr lang="ko-KR" altLang="en-US" sz="1000" dirty="0"/>
          </a:p>
          <a:p>
            <a:r>
              <a:rPr lang="ko-KR" altLang="en-US" sz="1000" dirty="0" err="1"/>
              <a:t>ponv_rate_df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pd.DataFrame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ponv_rates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ace_tools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tools</a:t>
            </a:r>
            <a:r>
              <a:rPr lang="ko-KR" altLang="en-US" sz="1000" dirty="0"/>
              <a:t>; </a:t>
            </a:r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="PONV </a:t>
            </a:r>
            <a:r>
              <a:rPr lang="ko-KR" altLang="en-US" sz="1000" dirty="0" err="1"/>
              <a:t>Occurrence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Variables</a:t>
            </a:r>
            <a:r>
              <a:rPr lang="ko-KR" altLang="en-US" sz="1000" dirty="0"/>
              <a:t>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ponv_rate_df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Visualization</a:t>
            </a:r>
            <a:r>
              <a:rPr lang="ko-KR" altLang="en-US" sz="1000" dirty="0"/>
              <a:t> of PONV </a:t>
            </a:r>
            <a:r>
              <a:rPr lang="ko-KR" altLang="en-US" sz="1000" dirty="0" err="1"/>
              <a:t>distributions</a:t>
            </a:r>
            <a:endParaRPr lang="ko-KR" altLang="en-US" sz="1000" dirty="0"/>
          </a:p>
          <a:p>
            <a:r>
              <a:rPr lang="ko-KR" altLang="en-US" sz="1000" dirty="0" err="1"/>
              <a:t>sns.set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style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whitegrid</a:t>
            </a:r>
            <a:r>
              <a:rPr lang="ko-KR" altLang="en-US" sz="1000" dirty="0"/>
              <a:t>")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Age</a:t>
            </a:r>
            <a:r>
              <a:rPr lang="ko-KR" altLang="en-US" sz="1000" dirty="0"/>
              <a:t> and PONV</a:t>
            </a:r>
          </a:p>
          <a:p>
            <a:r>
              <a:rPr lang="ko-KR" altLang="en-US" sz="1000" dirty="0" err="1"/>
              <a:t>plt.figure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figsize</a:t>
            </a:r>
            <a:r>
              <a:rPr lang="ko-KR" altLang="en-US" sz="1000" dirty="0"/>
              <a:t>=(10, 6))</a:t>
            </a:r>
          </a:p>
          <a:p>
            <a:r>
              <a:rPr lang="ko-KR" altLang="en-US" sz="1000" dirty="0" err="1"/>
              <a:t>sns.boxplot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</a:t>
            </a:r>
            <a:r>
              <a:rPr lang="ko-KR" altLang="en-US" sz="1000" dirty="0"/>
              <a:t>='PONV0',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age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=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palette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coolwarm</a:t>
            </a:r>
            <a:r>
              <a:rPr lang="ko-KR" altLang="en-US" sz="1000" dirty="0"/>
              <a:t>")</a:t>
            </a:r>
          </a:p>
          <a:p>
            <a:r>
              <a:rPr lang="ko-KR" altLang="en-US" sz="1000" dirty="0" err="1"/>
              <a:t>plt.title</a:t>
            </a:r>
            <a:r>
              <a:rPr lang="ko-KR" altLang="en-US" sz="1000" dirty="0"/>
              <a:t>('</a:t>
            </a:r>
            <a:r>
              <a:rPr lang="ko-KR" altLang="en-US" sz="1000" dirty="0" err="1"/>
              <a:t>Age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Distribution</a:t>
            </a:r>
            <a:r>
              <a:rPr lang="ko-KR" altLang="en-US" sz="1000" dirty="0"/>
              <a:t> and PONV')</a:t>
            </a:r>
          </a:p>
          <a:p>
            <a:r>
              <a:rPr lang="ko-KR" altLang="en-US" sz="1000" dirty="0" err="1"/>
              <a:t>plt.xlabel</a:t>
            </a:r>
            <a:r>
              <a:rPr lang="ko-KR" altLang="en-US" sz="1000" dirty="0"/>
              <a:t>('PONV (0: </a:t>
            </a:r>
            <a:r>
              <a:rPr lang="ko-KR" altLang="en-US" sz="1000" dirty="0" err="1"/>
              <a:t>No</a:t>
            </a:r>
            <a:r>
              <a:rPr lang="ko-KR" altLang="en-US" sz="1000" dirty="0"/>
              <a:t>, 1: </a:t>
            </a:r>
            <a:r>
              <a:rPr lang="ko-KR" altLang="en-US" sz="1000" dirty="0" err="1"/>
              <a:t>Yes</a:t>
            </a:r>
            <a:r>
              <a:rPr lang="ko-KR" altLang="en-US" sz="1000" dirty="0"/>
              <a:t>)')</a:t>
            </a:r>
          </a:p>
          <a:p>
            <a:r>
              <a:rPr lang="ko-KR" altLang="en-US" sz="1000" dirty="0" err="1"/>
              <a:t>plt.ylabel</a:t>
            </a:r>
            <a:r>
              <a:rPr lang="ko-KR" altLang="en-US" sz="1000" dirty="0"/>
              <a:t>('</a:t>
            </a:r>
            <a:r>
              <a:rPr lang="ko-KR" altLang="en-US" sz="1000" dirty="0" err="1"/>
              <a:t>Age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 err="1"/>
              <a:t>plt.show</a:t>
            </a:r>
            <a:r>
              <a:rPr lang="ko-KR" altLang="en-US" sz="1000" dirty="0"/>
              <a:t>()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 and PONV</a:t>
            </a:r>
          </a:p>
          <a:p>
            <a:r>
              <a:rPr lang="ko-KR" altLang="en-US" sz="1000" dirty="0" err="1"/>
              <a:t>plt.figure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figsize</a:t>
            </a:r>
            <a:r>
              <a:rPr lang="ko-KR" altLang="en-US" sz="1000" dirty="0"/>
              <a:t>=(6, 6))</a:t>
            </a:r>
          </a:p>
          <a:p>
            <a:r>
              <a:rPr lang="ko-KR" altLang="en-US" sz="1000" dirty="0" err="1"/>
              <a:t>sns.barplot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='PONV0', 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=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ci</a:t>
            </a:r>
            <a:r>
              <a:rPr lang="ko-KR" altLang="en-US" sz="1000" dirty="0"/>
              <a:t>=</a:t>
            </a:r>
            <a:r>
              <a:rPr lang="ko-KR" altLang="en-US" sz="1000" dirty="0" err="1"/>
              <a:t>None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palette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coolwarm</a:t>
            </a:r>
            <a:r>
              <a:rPr lang="ko-KR" altLang="en-US" sz="1000" dirty="0"/>
              <a:t>")</a:t>
            </a:r>
          </a:p>
          <a:p>
            <a:r>
              <a:rPr lang="ko-KR" altLang="en-US" sz="1000" dirty="0" err="1"/>
              <a:t>plt.title</a:t>
            </a:r>
            <a:r>
              <a:rPr lang="ko-KR" altLang="en-US" sz="1000" dirty="0"/>
              <a:t>('PONV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 err="1"/>
              <a:t>plt.xlabel</a:t>
            </a:r>
            <a:r>
              <a:rPr lang="ko-KR" altLang="en-US" sz="1000" dirty="0"/>
              <a:t>('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 err="1"/>
              <a:t>plt.ylabel</a:t>
            </a:r>
            <a:r>
              <a:rPr lang="ko-KR" altLang="en-US" sz="1000" dirty="0"/>
              <a:t>('PONV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 err="1"/>
              <a:t>plt.show</a:t>
            </a:r>
            <a:r>
              <a:rPr lang="ko-KR" altLang="en-US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5640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ACAAA1-305D-A0F4-28CE-4B67C1634914}"/>
              </a:ext>
            </a:extLst>
          </p:cNvPr>
          <p:cNvSpPr txBox="1"/>
          <p:nvPr/>
        </p:nvSpPr>
        <p:spPr>
          <a:xfrm>
            <a:off x="176981" y="0"/>
            <a:ext cx="1168072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and PONV</a:t>
            </a:r>
          </a:p>
          <a:p>
            <a:r>
              <a:rPr lang="ko-KR" altLang="en-US" sz="1000" dirty="0" err="1"/>
              <a:t>plt.figure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figsize</a:t>
            </a:r>
            <a:r>
              <a:rPr lang="ko-KR" altLang="en-US" sz="1000" dirty="0"/>
              <a:t>=(10, 6))</a:t>
            </a:r>
          </a:p>
          <a:p>
            <a:r>
              <a:rPr lang="ko-KR" altLang="en-US" sz="1000" dirty="0" err="1"/>
              <a:t>sns.barplot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sergery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='PONV0', 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=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ci</a:t>
            </a:r>
            <a:r>
              <a:rPr lang="ko-KR" altLang="en-US" sz="1000" dirty="0"/>
              <a:t>=</a:t>
            </a:r>
            <a:r>
              <a:rPr lang="ko-KR" altLang="en-US" sz="1000" dirty="0" err="1"/>
              <a:t>None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palette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coolwarm</a:t>
            </a:r>
            <a:r>
              <a:rPr lang="ko-KR" altLang="en-US" sz="1000" dirty="0"/>
              <a:t>")</a:t>
            </a:r>
          </a:p>
          <a:p>
            <a:r>
              <a:rPr lang="ko-KR" altLang="en-US" sz="1000" dirty="0" err="1"/>
              <a:t>plt.title</a:t>
            </a:r>
            <a:r>
              <a:rPr lang="ko-KR" altLang="en-US" sz="1000" dirty="0"/>
              <a:t>('PONV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Department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 err="1"/>
              <a:t>plt.xlabel</a:t>
            </a:r>
            <a:r>
              <a:rPr lang="ko-KR" altLang="en-US" sz="1000" dirty="0"/>
              <a:t>('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Department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 err="1"/>
              <a:t>plt.ylabel</a:t>
            </a:r>
            <a:r>
              <a:rPr lang="ko-KR" altLang="en-US" sz="1000" dirty="0"/>
              <a:t>('PONV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 err="1"/>
              <a:t>plt.show</a:t>
            </a:r>
            <a:r>
              <a:rPr lang="ko-KR" altLang="en-US" sz="1000" dirty="0"/>
              <a:t>()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Perform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Logistic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Regression</a:t>
            </a:r>
            <a:endParaRPr lang="ko-KR" altLang="en-US" sz="1000" dirty="0"/>
          </a:p>
          <a:p>
            <a:r>
              <a:rPr lang="ko-KR" altLang="en-US" sz="1000" dirty="0" err="1"/>
              <a:t>X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pd.get_dummies</a:t>
            </a:r>
            <a:r>
              <a:rPr lang="ko-KR" altLang="en-US" sz="1000" dirty="0"/>
              <a:t>(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[['</a:t>
            </a:r>
            <a:r>
              <a:rPr lang="ko-KR" altLang="en-US" sz="1000" dirty="0" err="1"/>
              <a:t>age</a:t>
            </a:r>
            <a:r>
              <a:rPr lang="ko-KR" altLang="en-US" sz="1000" dirty="0"/>
              <a:t>', '</a:t>
            </a:r>
            <a:r>
              <a:rPr lang="ko-KR" altLang="en-US" sz="1000" dirty="0" err="1"/>
              <a:t>height</a:t>
            </a:r>
            <a:r>
              <a:rPr lang="ko-KR" altLang="en-US" sz="1000" dirty="0"/>
              <a:t>', '</a:t>
            </a:r>
            <a:r>
              <a:rPr lang="ko-KR" altLang="en-US" sz="1000" dirty="0" err="1"/>
              <a:t>weight</a:t>
            </a:r>
            <a:r>
              <a:rPr lang="ko-KR" altLang="en-US" sz="1000" dirty="0"/>
              <a:t>', '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', '</a:t>
            </a:r>
            <a:r>
              <a:rPr lang="ko-KR" altLang="en-US" sz="1000" dirty="0" err="1"/>
              <a:t>sergery</a:t>
            </a:r>
            <a:r>
              <a:rPr lang="ko-KR" altLang="en-US" sz="1000" dirty="0"/>
              <a:t>']], </a:t>
            </a:r>
            <a:r>
              <a:rPr lang="ko-KR" altLang="en-US" sz="1000" dirty="0" err="1"/>
              <a:t>drop_first</a:t>
            </a:r>
            <a:r>
              <a:rPr lang="ko-KR" altLang="en-US" sz="1000" dirty="0"/>
              <a:t>=</a:t>
            </a:r>
            <a:r>
              <a:rPr lang="ko-KR" altLang="en-US" sz="1000" dirty="0" err="1"/>
              <a:t>True</a:t>
            </a:r>
            <a:r>
              <a:rPr lang="ko-KR" altLang="en-US" sz="1000" dirty="0"/>
              <a:t>)  # </a:t>
            </a:r>
            <a:r>
              <a:rPr lang="ko-KR" altLang="en-US" sz="1000" dirty="0" err="1"/>
              <a:t>Encoding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categorical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variables</a:t>
            </a:r>
            <a:endParaRPr lang="ko-KR" altLang="en-US" sz="1000" dirty="0"/>
          </a:p>
          <a:p>
            <a:r>
              <a:rPr lang="ko-KR" altLang="en-US" sz="1000" dirty="0" err="1"/>
              <a:t>y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['PONV0']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log_model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LogisticRegression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max_iter</a:t>
            </a:r>
            <a:r>
              <a:rPr lang="ko-KR" altLang="en-US" sz="1000" dirty="0"/>
              <a:t>=500)</a:t>
            </a:r>
          </a:p>
          <a:p>
            <a:r>
              <a:rPr lang="ko-KR" altLang="en-US" sz="1000" dirty="0" err="1"/>
              <a:t>log_model.fit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log_coefs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pd.DataFrame</a:t>
            </a:r>
            <a:r>
              <a:rPr lang="ko-KR" altLang="en-US" sz="1000" dirty="0"/>
              <a:t>({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Variable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X.columns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Coefficient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log_model.coef</a:t>
            </a:r>
            <a:r>
              <a:rPr lang="ko-KR" altLang="en-US" sz="1000" dirty="0"/>
              <a:t>_[0]</a:t>
            </a:r>
          </a:p>
          <a:p>
            <a:r>
              <a:rPr lang="ko-KR" altLang="en-US" sz="1000" dirty="0"/>
              <a:t>}).</a:t>
            </a:r>
            <a:r>
              <a:rPr lang="ko-KR" altLang="en-US" sz="1000" dirty="0" err="1"/>
              <a:t>sort_values</a:t>
            </a:r>
            <a:r>
              <a:rPr lang="ko-KR" altLang="en-US" sz="1000" dirty="0"/>
              <a:t>(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Coefficient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ascending</a:t>
            </a:r>
            <a:r>
              <a:rPr lang="ko-KR" altLang="en-US" sz="1000" dirty="0"/>
              <a:t>=</a:t>
            </a:r>
            <a:r>
              <a:rPr lang="ko-KR" altLang="en-US" sz="1000" dirty="0" err="1"/>
              <a:t>False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Logistic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Regression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Coefficients</a:t>
            </a:r>
            <a:r>
              <a:rPr lang="ko-KR" altLang="en-US" sz="1000" dirty="0"/>
              <a:t>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log_coefs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Summary</a:t>
            </a:r>
            <a:r>
              <a:rPr lang="ko-KR" altLang="en-US" sz="1000" dirty="0"/>
              <a:t>:</a:t>
            </a:r>
          </a:p>
          <a:p>
            <a:r>
              <a:rPr lang="ko-KR" altLang="en-US" sz="1000" dirty="0"/>
              <a:t># - </a:t>
            </a:r>
            <a:r>
              <a:rPr lang="ko-KR" altLang="en-US" sz="1000" dirty="0" err="1"/>
              <a:t>Display</a:t>
            </a:r>
            <a:r>
              <a:rPr lang="ko-KR" altLang="en-US" sz="1000" dirty="0"/>
              <a:t> PONV </a:t>
            </a:r>
            <a:r>
              <a:rPr lang="ko-KR" altLang="en-US" sz="1000" dirty="0" err="1"/>
              <a:t>occurrence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each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variable</a:t>
            </a:r>
            <a:r>
              <a:rPr lang="ko-KR" altLang="en-US" sz="1000" dirty="0"/>
              <a:t>.</a:t>
            </a:r>
          </a:p>
          <a:p>
            <a:r>
              <a:rPr lang="ko-KR" altLang="en-US" sz="1000" dirty="0"/>
              <a:t># - </a:t>
            </a:r>
            <a:r>
              <a:rPr lang="ko-KR" altLang="en-US" sz="1000" dirty="0" err="1"/>
              <a:t>Visualize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distributions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relationships</a:t>
            </a:r>
            <a:r>
              <a:rPr lang="ko-KR" altLang="en-US" sz="1000" dirty="0"/>
              <a:t>.</a:t>
            </a:r>
          </a:p>
          <a:p>
            <a:r>
              <a:rPr lang="ko-KR" altLang="en-US" sz="1000" dirty="0"/>
              <a:t># - </a:t>
            </a:r>
            <a:r>
              <a:rPr lang="ko-KR" altLang="en-US" sz="1000" dirty="0" err="1"/>
              <a:t>Logistic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regression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identifies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significant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predictors</a:t>
            </a:r>
            <a:r>
              <a:rPr lang="ko-KR" altLang="en-US" sz="1000" dirty="0"/>
              <a:t>.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Statistical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test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Chi-squared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surgery</a:t>
            </a:r>
            <a:endParaRPr lang="ko-KR" altLang="en-US" sz="1000" dirty="0"/>
          </a:p>
          <a:p>
            <a:r>
              <a:rPr lang="ko-KR" altLang="en-US" sz="1000" dirty="0"/>
              <a:t>chi2_gender = chi2_contingency(</a:t>
            </a:r>
            <a:r>
              <a:rPr lang="ko-KR" altLang="en-US" sz="1000" dirty="0" err="1"/>
              <a:t>pd.crosstab</a:t>
            </a:r>
            <a:r>
              <a:rPr lang="ko-KR" altLang="en-US" sz="1000" dirty="0"/>
              <a:t>(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['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'], 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['PONV0']))</a:t>
            </a:r>
          </a:p>
          <a:p>
            <a:r>
              <a:rPr lang="ko-KR" altLang="en-US" sz="1000" dirty="0"/>
              <a:t>chi2_surgery = chi2_contingency(</a:t>
            </a:r>
            <a:r>
              <a:rPr lang="ko-KR" altLang="en-US" sz="1000" dirty="0" err="1"/>
              <a:t>pd.crosstab</a:t>
            </a:r>
            <a:r>
              <a:rPr lang="ko-KR" altLang="en-US" sz="1000" dirty="0"/>
              <a:t>(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['</a:t>
            </a:r>
            <a:r>
              <a:rPr lang="ko-KR" altLang="en-US" sz="1000" dirty="0" err="1"/>
              <a:t>sergery</a:t>
            </a:r>
            <a:r>
              <a:rPr lang="ko-KR" altLang="en-US" sz="1000" dirty="0"/>
              <a:t>'], 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['PONV0']))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stat_results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pd.DataFrame</a:t>
            </a:r>
            <a:r>
              <a:rPr lang="ko-KR" altLang="en-US" sz="1000" dirty="0"/>
              <a:t>({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Variable</a:t>
            </a:r>
            <a:r>
              <a:rPr lang="ko-KR" altLang="en-US" sz="1000" dirty="0"/>
              <a:t>': ['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', '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'],</a:t>
            </a:r>
          </a:p>
          <a:p>
            <a:r>
              <a:rPr lang="ko-KR" altLang="en-US" sz="1000" dirty="0"/>
              <a:t>    'Chi2 </a:t>
            </a:r>
            <a:r>
              <a:rPr lang="ko-KR" altLang="en-US" sz="1000" dirty="0" err="1"/>
              <a:t>Statistic</a:t>
            </a:r>
            <a:r>
              <a:rPr lang="ko-KR" altLang="en-US" sz="1000" dirty="0"/>
              <a:t>': [chi2_gender[0], chi2_surgery[0]],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p-value</a:t>
            </a:r>
            <a:r>
              <a:rPr lang="ko-KR" altLang="en-US" sz="1000" dirty="0"/>
              <a:t>': [chi2_gender[1], chi2_surgery[1]]</a:t>
            </a:r>
          </a:p>
          <a:p>
            <a:r>
              <a:rPr lang="ko-KR" altLang="en-US" sz="1000" dirty="0"/>
              <a:t>})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Chi-Squared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Results</a:t>
            </a:r>
            <a:r>
              <a:rPr lang="ko-KR" altLang="en-US" sz="1000" dirty="0"/>
              <a:t>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stat_results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Summary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Logistic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Regression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coefficients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Chi-squared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tests</a:t>
            </a:r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Next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steps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interpret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these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visually</a:t>
            </a:r>
            <a:r>
              <a:rPr lang="ko-KR" altLang="en-US" sz="1000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826A59-A123-921F-7790-42788D7D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216" y="216388"/>
            <a:ext cx="3362794" cy="107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73383C-9514-D1B3-658B-972BA55F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603" y="1779217"/>
            <a:ext cx="3267129" cy="23216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0A04F4-F0FE-74EA-D3B6-77F16E23A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454" y="1683167"/>
            <a:ext cx="3551546" cy="2513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92A9D3-4B52-28C3-2C65-A14A7BAD3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958" y="4579542"/>
            <a:ext cx="3267129" cy="20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79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F4D259-D515-71AA-BAE8-C7AB958E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96" y="0"/>
            <a:ext cx="378318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D3CB6A-DC0E-C222-86C4-593741DE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32" y="114637"/>
            <a:ext cx="4658375" cy="2067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C5826-550B-AD4D-4C0E-A2A1B18BFE66}"/>
              </a:ext>
            </a:extLst>
          </p:cNvPr>
          <p:cNvSpPr txBox="1"/>
          <p:nvPr/>
        </p:nvSpPr>
        <p:spPr>
          <a:xfrm>
            <a:off x="4150391" y="1721339"/>
            <a:ext cx="7711113" cy="522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주요 결과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변수에 따른 </a:t>
            </a:r>
            <a:r>
              <a:rPr lang="en-US" altLang="ko-KR" sz="1400" b="1" dirty="0"/>
              <a:t>PONV </a:t>
            </a:r>
            <a:r>
              <a:rPr lang="ko-KR" altLang="en-US" sz="1400" b="1" dirty="0"/>
              <a:t>비율</a:t>
            </a:r>
            <a:r>
              <a:rPr lang="en-US" altLang="ko-KR" sz="14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검토를 위해 연령 그룹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성별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신장 그룹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체중 그룹 및 수술 부서</a:t>
            </a:r>
            <a:r>
              <a:rPr lang="ko-KR" altLang="en-US" sz="1400" dirty="0"/>
              <a:t>별 </a:t>
            </a:r>
            <a:r>
              <a:rPr lang="en-US" altLang="ko-KR" sz="1400" dirty="0"/>
              <a:t>PONV </a:t>
            </a:r>
            <a:r>
              <a:rPr lang="ko-KR" altLang="en-US" sz="1400" dirty="0"/>
              <a:t>발생률을 요약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시각화</a:t>
            </a:r>
            <a:r>
              <a:rPr lang="en-US" altLang="ko-KR" sz="14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연령 분포</a:t>
            </a:r>
            <a:r>
              <a:rPr lang="en-US" altLang="ko-KR" sz="1400" dirty="0"/>
              <a:t>: </a:t>
            </a:r>
            <a:r>
              <a:rPr lang="ko-KR" altLang="en-US" sz="1400" dirty="0"/>
              <a:t>상자 그림은 </a:t>
            </a:r>
            <a:r>
              <a:rPr lang="en-US" altLang="ko-KR" sz="1400" dirty="0"/>
              <a:t>PONV</a:t>
            </a:r>
            <a:r>
              <a:rPr lang="ko-KR" altLang="en-US" sz="1400" dirty="0"/>
              <a:t>가 있는 사람과 없는 사람 간의 연령 분포 차이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성별</a:t>
            </a:r>
            <a:r>
              <a:rPr lang="en-US" altLang="ko-KR" sz="1400" dirty="0"/>
              <a:t>: </a:t>
            </a:r>
            <a:r>
              <a:rPr lang="ko-KR" altLang="en-US" sz="1400" dirty="0"/>
              <a:t>여성 환자는 남성 환자에 비해 </a:t>
            </a:r>
            <a:r>
              <a:rPr lang="en-US" altLang="ko-KR" sz="1400" dirty="0"/>
              <a:t>PONV </a:t>
            </a:r>
            <a:r>
              <a:rPr lang="ko-KR" altLang="en-US" sz="1400" dirty="0"/>
              <a:t>비율이 눈에 띄게 높습니다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외과 부서</a:t>
            </a:r>
            <a:r>
              <a:rPr lang="en-US" altLang="ko-KR" sz="1400" dirty="0"/>
              <a:t>: PONV </a:t>
            </a:r>
            <a:r>
              <a:rPr lang="ko-KR" altLang="en-US" sz="1400" dirty="0"/>
              <a:t>비율은 부서마다 다르며 일부 부서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GY </a:t>
            </a:r>
            <a:r>
              <a:rPr lang="ko-KR" altLang="en-US" sz="1400" dirty="0"/>
              <a:t>및 </a:t>
            </a:r>
            <a:r>
              <a:rPr lang="en-US" altLang="ko-KR" sz="1400" dirty="0"/>
              <a:t>UR)</a:t>
            </a:r>
            <a:r>
              <a:rPr lang="ko-KR" altLang="en-US" sz="1400" dirty="0"/>
              <a:t>에서 더 높은 비율을 보임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로지스틱 회귀</a:t>
            </a:r>
            <a:r>
              <a:rPr lang="en-US" altLang="ko-KR" sz="14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유의한 예측 변수에 대한 계수가 제공되어 </a:t>
            </a:r>
            <a:r>
              <a:rPr lang="en-US" altLang="ko-KR" sz="1400" dirty="0"/>
              <a:t>PONV </a:t>
            </a:r>
            <a:r>
              <a:rPr lang="ko-KR" altLang="en-US" sz="1400" dirty="0"/>
              <a:t>예측에서 각 변수의 상대적 중요도를 나타냄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통계 분석</a:t>
            </a:r>
            <a:r>
              <a:rPr lang="en-US" altLang="ko-KR" sz="14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성별에 대한 카이 제곱 검정</a:t>
            </a:r>
            <a:r>
              <a:rPr lang="en-US" altLang="ko-KR" sz="1400" dirty="0"/>
              <a:t>: </a:t>
            </a:r>
            <a:r>
              <a:rPr lang="ko-KR" altLang="en-US" sz="1400" dirty="0"/>
              <a:t>성별과 </a:t>
            </a:r>
            <a:r>
              <a:rPr lang="en-US" altLang="ko-KR" sz="1400" dirty="0"/>
              <a:t>PONV </a:t>
            </a:r>
            <a:r>
              <a:rPr lang="ko-KR" altLang="en-US" sz="1400" dirty="0"/>
              <a:t>간의 유의한 연관성</a:t>
            </a:r>
            <a:r>
              <a:rPr lang="en-US" altLang="ko-KR" sz="1400" dirty="0"/>
              <a:t>(p &lt; 0.01).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수술에 대한 카이 제곱 검정</a:t>
            </a:r>
            <a:r>
              <a:rPr lang="en-US" altLang="ko-KR" sz="1400" dirty="0"/>
              <a:t>: </a:t>
            </a:r>
            <a:r>
              <a:rPr lang="ko-KR" altLang="en-US" sz="1400" dirty="0"/>
              <a:t>통계적으로 유의한 연관성은 없지만</a:t>
            </a:r>
            <a:r>
              <a:rPr lang="en-US" altLang="ko-KR" sz="1400" dirty="0"/>
              <a:t>(p &gt; 0.05) </a:t>
            </a:r>
            <a:r>
              <a:rPr lang="ko-KR" altLang="en-US" sz="1400" dirty="0"/>
              <a:t>일부 차이가 관찰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1740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8FB41E-82D3-6402-2669-059BFA6CF96B}"/>
              </a:ext>
            </a:extLst>
          </p:cNvPr>
          <p:cNvSpPr txBox="1"/>
          <p:nvPr/>
        </p:nvSpPr>
        <p:spPr>
          <a:xfrm>
            <a:off x="344128" y="245069"/>
            <a:ext cx="11336593" cy="360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1. </a:t>
            </a:r>
            <a:r>
              <a:rPr lang="ko-KR" altLang="en-US" sz="1400" b="1" dirty="0"/>
              <a:t>상호 작용 효과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여러 요인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성별 및 수술</a:t>
            </a:r>
            <a:r>
              <a:rPr lang="en-US" altLang="ko-KR" sz="1400" dirty="0"/>
              <a:t>)</a:t>
            </a:r>
            <a:r>
              <a:rPr lang="ko-KR" altLang="en-US" sz="1400" dirty="0"/>
              <a:t>이 </a:t>
            </a:r>
            <a:r>
              <a:rPr lang="en-US" altLang="ko-KR" sz="1400" dirty="0"/>
              <a:t>PONV </a:t>
            </a:r>
            <a:r>
              <a:rPr lang="ko-KR" altLang="en-US" sz="1400" dirty="0"/>
              <a:t>비율에 영향을 미치는지 알아보기 위해 다음을 수행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교호작용 항을 사용한 </a:t>
            </a:r>
            <a:r>
              <a:rPr lang="ko-KR" altLang="en-US" sz="1400" b="1" dirty="0" err="1"/>
              <a:t>다변량</a:t>
            </a:r>
            <a:r>
              <a:rPr lang="ko-KR" altLang="en-US" sz="1400" b="1" dirty="0"/>
              <a:t> 로지스틱 회귀분석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2. </a:t>
            </a:r>
            <a:r>
              <a:rPr lang="ko-KR" altLang="en-US" sz="1400" b="1" dirty="0"/>
              <a:t>효과 크기 및 신뢰 구간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로지스틱 회귀 계수에 대한 승산비와 신뢰 구간을 계산하여 각 변수와 관련된 위험을 정량화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3. </a:t>
            </a:r>
            <a:r>
              <a:rPr lang="ko-KR" altLang="en-US" sz="1400" b="1" dirty="0"/>
              <a:t>시각화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변수 간의 상관 관계에 대한 </a:t>
            </a:r>
            <a:r>
              <a:rPr lang="ko-KR" altLang="en-US" sz="1400" dirty="0" err="1"/>
              <a:t>히트맵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계량형 변수</a:t>
            </a:r>
            <a:r>
              <a:rPr lang="en-US" altLang="ko-KR" sz="1400" dirty="0"/>
              <a:t>(</a:t>
            </a:r>
            <a:r>
              <a:rPr lang="ko-KR" altLang="en-US" sz="1400" dirty="0"/>
              <a:t>나이</a:t>
            </a:r>
            <a:r>
              <a:rPr lang="en-US" altLang="ko-KR" sz="1400" dirty="0"/>
              <a:t>, </a:t>
            </a:r>
            <a:r>
              <a:rPr lang="ko-KR" altLang="en-US" sz="1400" dirty="0"/>
              <a:t>키</a:t>
            </a:r>
            <a:r>
              <a:rPr lang="en-US" altLang="ko-KR" sz="1400" dirty="0"/>
              <a:t>, </a:t>
            </a:r>
            <a:r>
              <a:rPr lang="ko-KR" altLang="en-US" sz="1400" dirty="0"/>
              <a:t>체중</a:t>
            </a:r>
            <a:r>
              <a:rPr lang="en-US" altLang="ko-KR" sz="1400" dirty="0"/>
              <a:t>)</a:t>
            </a:r>
            <a:r>
              <a:rPr lang="ko-KR" altLang="en-US" sz="1400" dirty="0"/>
              <a:t>와 </a:t>
            </a:r>
            <a:r>
              <a:rPr lang="en-US" altLang="ko-KR" sz="1400" dirty="0"/>
              <a:t>PONV </a:t>
            </a:r>
            <a:r>
              <a:rPr lang="ko-KR" altLang="en-US" sz="1400" dirty="0"/>
              <a:t>간의 관계를 탐색하기 위한 쌍별 </a:t>
            </a:r>
            <a:r>
              <a:rPr lang="ko-KR" altLang="en-US" sz="1400" dirty="0" err="1"/>
              <a:t>산점도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4. </a:t>
            </a:r>
            <a:r>
              <a:rPr lang="ko-KR" altLang="en-US" sz="1400" b="1" dirty="0"/>
              <a:t>예측 모델링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다른 모델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Random Forest, Support Vector Machine)</a:t>
            </a:r>
            <a:r>
              <a:rPr lang="ko-KR" altLang="en-US" sz="1400" dirty="0"/>
              <a:t>을 학습하고 평가하여 성능을 비교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ROC-AUC </a:t>
            </a:r>
            <a:r>
              <a:rPr lang="ko-KR" altLang="en-US" sz="1400" b="1" dirty="0"/>
              <a:t>곡선을</a:t>
            </a:r>
            <a:r>
              <a:rPr lang="ko-KR" altLang="en-US" sz="1400" dirty="0"/>
              <a:t> 사용하여 </a:t>
            </a:r>
            <a:r>
              <a:rPr lang="en-US" altLang="ko-KR" sz="1400" dirty="0"/>
              <a:t>PONV </a:t>
            </a:r>
            <a:r>
              <a:rPr lang="ko-KR" altLang="en-US" sz="1400" dirty="0"/>
              <a:t>케이스를 구별하는 모델 효과를 평가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6580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8C00FC-1EC5-052E-E187-9D82AF756B78}"/>
              </a:ext>
            </a:extLst>
          </p:cNvPr>
          <p:cNvSpPr txBox="1"/>
          <p:nvPr/>
        </p:nvSpPr>
        <p:spPr>
          <a:xfrm>
            <a:off x="186812" y="0"/>
            <a:ext cx="10146890" cy="660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from</a:t>
            </a:r>
            <a:r>
              <a:rPr lang="ko-KR" altLang="en-US" sz="900" dirty="0"/>
              <a:t> </a:t>
            </a:r>
            <a:r>
              <a:rPr lang="ko-KR" altLang="en-US" sz="900" dirty="0" err="1"/>
              <a:t>sklearn.ensemble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RandomForestClassifier</a:t>
            </a:r>
            <a:endParaRPr lang="ko-KR" altLang="en-US" sz="900" dirty="0"/>
          </a:p>
          <a:p>
            <a:r>
              <a:rPr lang="ko-KR" altLang="en-US" sz="900" dirty="0" err="1"/>
              <a:t>from</a:t>
            </a:r>
            <a:r>
              <a:rPr lang="ko-KR" altLang="en-US" sz="900" dirty="0"/>
              <a:t> </a:t>
            </a:r>
            <a:r>
              <a:rPr lang="ko-KR" altLang="en-US" sz="900" dirty="0" err="1"/>
              <a:t>sklearn.metrics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roc_auc_score</a:t>
            </a:r>
            <a:r>
              <a:rPr lang="ko-KR" altLang="en-US" sz="900" dirty="0"/>
              <a:t>, </a:t>
            </a:r>
            <a:r>
              <a:rPr lang="ko-KR" altLang="en-US" sz="900" dirty="0" err="1"/>
              <a:t>roc_curve</a:t>
            </a:r>
            <a:r>
              <a:rPr lang="ko-KR" altLang="en-US" sz="900" dirty="0"/>
              <a:t>, </a:t>
            </a:r>
            <a:r>
              <a:rPr lang="ko-KR" altLang="en-US" sz="900" dirty="0" err="1"/>
              <a:t>accuracy_score</a:t>
            </a:r>
            <a:r>
              <a:rPr lang="ko-KR" altLang="en-US" sz="900" dirty="0"/>
              <a:t>, </a:t>
            </a:r>
            <a:r>
              <a:rPr lang="ko-KR" altLang="en-US" sz="900" dirty="0" err="1"/>
              <a:t>confusion_matrix</a:t>
            </a:r>
            <a:endParaRPr lang="ko-KR" altLang="en-US" sz="900" dirty="0"/>
          </a:p>
          <a:p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numpy</a:t>
            </a:r>
            <a:r>
              <a:rPr lang="ko-KR" altLang="en-US" sz="900" dirty="0"/>
              <a:t> </a:t>
            </a:r>
            <a:r>
              <a:rPr lang="ko-KR" altLang="en-US" sz="900" dirty="0" err="1"/>
              <a:t>as</a:t>
            </a:r>
            <a:r>
              <a:rPr lang="ko-KR" altLang="en-US" sz="900" dirty="0"/>
              <a:t> </a:t>
            </a:r>
            <a:r>
              <a:rPr lang="ko-KR" altLang="en-US" sz="900" dirty="0" err="1"/>
              <a:t>np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Step</a:t>
            </a:r>
            <a:r>
              <a:rPr lang="ko-KR" altLang="en-US" sz="900" dirty="0"/>
              <a:t> 1: </a:t>
            </a:r>
            <a:r>
              <a:rPr lang="ko-KR" altLang="en-US" sz="900" dirty="0" err="1"/>
              <a:t>Train</a:t>
            </a:r>
            <a:r>
              <a:rPr lang="ko-KR" altLang="en-US" sz="900" dirty="0"/>
              <a:t>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Classifier</a:t>
            </a:r>
            <a:endParaRPr lang="ko-KR" altLang="en-US" sz="900" dirty="0"/>
          </a:p>
          <a:p>
            <a:r>
              <a:rPr lang="ko-KR" altLang="en-US" sz="900" dirty="0" err="1"/>
              <a:t>rf_model</a:t>
            </a:r>
            <a:r>
              <a:rPr lang="ko-KR" altLang="en-US" sz="900" dirty="0"/>
              <a:t> = </a:t>
            </a:r>
            <a:r>
              <a:rPr lang="ko-KR" altLang="en-US" sz="900" dirty="0" err="1"/>
              <a:t>RandomForestClassifier</a:t>
            </a:r>
            <a:r>
              <a:rPr lang="ko-KR" altLang="en-US" sz="900" dirty="0"/>
              <a:t>(</a:t>
            </a:r>
            <a:r>
              <a:rPr lang="ko-KR" altLang="en-US" sz="900" dirty="0" err="1"/>
              <a:t>random_state</a:t>
            </a:r>
            <a:r>
              <a:rPr lang="ko-KR" altLang="en-US" sz="900" dirty="0"/>
              <a:t>=42, </a:t>
            </a:r>
            <a:r>
              <a:rPr lang="ko-KR" altLang="en-US" sz="900" dirty="0" err="1"/>
              <a:t>n_estimators</a:t>
            </a:r>
            <a:r>
              <a:rPr lang="ko-KR" altLang="en-US" sz="900" dirty="0"/>
              <a:t>=100)</a:t>
            </a:r>
          </a:p>
          <a:p>
            <a:r>
              <a:rPr lang="ko-KR" altLang="en-US" sz="900" dirty="0" err="1"/>
              <a:t>rf_model.fit</a:t>
            </a:r>
            <a:r>
              <a:rPr lang="ko-KR" altLang="en-US" sz="900" dirty="0"/>
              <a:t>(</a:t>
            </a:r>
            <a:r>
              <a:rPr lang="ko-KR" altLang="en-US" sz="900" dirty="0" err="1"/>
              <a:t>X</a:t>
            </a:r>
            <a:r>
              <a:rPr lang="ko-KR" altLang="en-US" sz="900" dirty="0"/>
              <a:t>, </a:t>
            </a:r>
            <a:r>
              <a:rPr lang="ko-KR" altLang="en-US" sz="900" dirty="0" err="1"/>
              <a:t>y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Step</a:t>
            </a:r>
            <a:r>
              <a:rPr lang="ko-KR" altLang="en-US" sz="900" dirty="0"/>
              <a:t> 2: </a:t>
            </a:r>
            <a:r>
              <a:rPr lang="ko-KR" altLang="en-US" sz="900" dirty="0" err="1"/>
              <a:t>Evaluate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Model</a:t>
            </a:r>
            <a:endParaRPr lang="ko-KR" altLang="en-US" sz="900" dirty="0"/>
          </a:p>
          <a:p>
            <a:r>
              <a:rPr lang="ko-KR" altLang="en-US" sz="900" dirty="0" err="1"/>
              <a:t>y_pred_rf</a:t>
            </a:r>
            <a:r>
              <a:rPr lang="ko-KR" altLang="en-US" sz="900" dirty="0"/>
              <a:t> = </a:t>
            </a:r>
            <a:r>
              <a:rPr lang="ko-KR" altLang="en-US" sz="900" dirty="0" err="1"/>
              <a:t>rf_model.predict</a:t>
            </a:r>
            <a:r>
              <a:rPr lang="ko-KR" altLang="en-US" sz="900" dirty="0"/>
              <a:t>(</a:t>
            </a:r>
            <a:r>
              <a:rPr lang="ko-KR" altLang="en-US" sz="900" dirty="0" err="1"/>
              <a:t>X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 err="1"/>
              <a:t>y_proba_rf</a:t>
            </a:r>
            <a:r>
              <a:rPr lang="ko-KR" altLang="en-US" sz="900" dirty="0"/>
              <a:t> = </a:t>
            </a:r>
            <a:r>
              <a:rPr lang="ko-KR" altLang="en-US" sz="900" dirty="0" err="1"/>
              <a:t>rf_model.predict_proba</a:t>
            </a:r>
            <a:r>
              <a:rPr lang="ko-KR" altLang="en-US" sz="900" dirty="0"/>
              <a:t>(</a:t>
            </a:r>
            <a:r>
              <a:rPr lang="ko-KR" altLang="en-US" sz="900" dirty="0" err="1"/>
              <a:t>X</a:t>
            </a:r>
            <a:r>
              <a:rPr lang="ko-KR" altLang="en-US" sz="900" dirty="0"/>
              <a:t>)[:, 1]  # </a:t>
            </a:r>
            <a:r>
              <a:rPr lang="ko-KR" altLang="en-US" sz="900" dirty="0" err="1"/>
              <a:t>Probabilities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</a:t>
            </a:r>
            <a:r>
              <a:rPr lang="ko-KR" altLang="en-US" sz="900" dirty="0"/>
              <a:t> 1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Compute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metrics</a:t>
            </a:r>
            <a:endParaRPr lang="ko-KR" altLang="en-US" sz="900" dirty="0"/>
          </a:p>
          <a:p>
            <a:r>
              <a:rPr lang="ko-KR" altLang="en-US" sz="900" dirty="0" err="1"/>
              <a:t>roc_auc</a:t>
            </a:r>
            <a:r>
              <a:rPr lang="ko-KR" altLang="en-US" sz="900" dirty="0"/>
              <a:t> = </a:t>
            </a:r>
            <a:r>
              <a:rPr lang="ko-KR" altLang="en-US" sz="900" dirty="0" err="1"/>
              <a:t>roc_auc_score</a:t>
            </a:r>
            <a:r>
              <a:rPr lang="ko-KR" altLang="en-US" sz="900" dirty="0"/>
              <a:t>(</a:t>
            </a:r>
            <a:r>
              <a:rPr lang="ko-KR" altLang="en-US" sz="900" dirty="0" err="1"/>
              <a:t>y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y_proba_rf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 err="1"/>
              <a:t>accuracy</a:t>
            </a:r>
            <a:r>
              <a:rPr lang="ko-KR" altLang="en-US" sz="900" dirty="0"/>
              <a:t> = </a:t>
            </a:r>
            <a:r>
              <a:rPr lang="ko-KR" altLang="en-US" sz="900" dirty="0" err="1"/>
              <a:t>accuracy_score</a:t>
            </a:r>
            <a:r>
              <a:rPr lang="ko-KR" altLang="en-US" sz="900" dirty="0"/>
              <a:t>(</a:t>
            </a:r>
            <a:r>
              <a:rPr lang="ko-KR" altLang="en-US" sz="900" dirty="0" err="1"/>
              <a:t>y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y_pred_rf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 err="1"/>
              <a:t>conf_matrix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confusion_matrix</a:t>
            </a:r>
            <a:r>
              <a:rPr lang="ko-KR" altLang="en-US" sz="900" dirty="0"/>
              <a:t>(</a:t>
            </a:r>
            <a:r>
              <a:rPr lang="ko-KR" altLang="en-US" sz="900" dirty="0" err="1"/>
              <a:t>y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y_pred_rf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Step</a:t>
            </a:r>
            <a:r>
              <a:rPr lang="ko-KR" altLang="en-US" sz="900" dirty="0"/>
              <a:t> 3: </a:t>
            </a:r>
            <a:r>
              <a:rPr lang="ko-KR" altLang="en-US" sz="900" dirty="0" err="1"/>
              <a:t>Plot</a:t>
            </a:r>
            <a:r>
              <a:rPr lang="ko-KR" altLang="en-US" sz="900" dirty="0"/>
              <a:t> ROC </a:t>
            </a:r>
            <a:r>
              <a:rPr lang="ko-KR" altLang="en-US" sz="900" dirty="0" err="1"/>
              <a:t>Curve</a:t>
            </a:r>
            <a:endParaRPr lang="ko-KR" altLang="en-US" sz="900" dirty="0"/>
          </a:p>
          <a:p>
            <a:r>
              <a:rPr lang="ko-KR" altLang="en-US" sz="900" dirty="0" err="1"/>
              <a:t>fpr</a:t>
            </a:r>
            <a:r>
              <a:rPr lang="ko-KR" altLang="en-US" sz="900" dirty="0"/>
              <a:t>, </a:t>
            </a:r>
            <a:r>
              <a:rPr lang="ko-KR" altLang="en-US" sz="900" dirty="0" err="1"/>
              <a:t>tpr</a:t>
            </a:r>
            <a:r>
              <a:rPr lang="ko-KR" altLang="en-US" sz="900" dirty="0"/>
              <a:t>, </a:t>
            </a:r>
            <a:r>
              <a:rPr lang="ko-KR" altLang="en-US" sz="900" dirty="0" err="1"/>
              <a:t>thresholds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roc_curve</a:t>
            </a:r>
            <a:r>
              <a:rPr lang="ko-KR" altLang="en-US" sz="900" dirty="0"/>
              <a:t>(</a:t>
            </a:r>
            <a:r>
              <a:rPr lang="ko-KR" altLang="en-US" sz="900" dirty="0" err="1"/>
              <a:t>y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y_proba_rf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 err="1"/>
              <a:t>plt.figure</a:t>
            </a:r>
            <a:r>
              <a:rPr lang="ko-KR" altLang="en-US" sz="900" dirty="0"/>
              <a:t>(</a:t>
            </a:r>
            <a:r>
              <a:rPr lang="ko-KR" altLang="en-US" sz="900" dirty="0" err="1"/>
              <a:t>figsize</a:t>
            </a:r>
            <a:r>
              <a:rPr lang="ko-KR" altLang="en-US" sz="900" dirty="0"/>
              <a:t>=(10, 6))</a:t>
            </a:r>
          </a:p>
          <a:p>
            <a:r>
              <a:rPr lang="ko-KR" altLang="en-US" sz="900" dirty="0" err="1"/>
              <a:t>plt.plot</a:t>
            </a:r>
            <a:r>
              <a:rPr lang="ko-KR" altLang="en-US" sz="900" dirty="0"/>
              <a:t>(</a:t>
            </a:r>
            <a:r>
              <a:rPr lang="ko-KR" altLang="en-US" sz="900" dirty="0" err="1"/>
              <a:t>fpr</a:t>
            </a:r>
            <a:r>
              <a:rPr lang="ko-KR" altLang="en-US" sz="900" dirty="0"/>
              <a:t>, </a:t>
            </a:r>
            <a:r>
              <a:rPr lang="ko-KR" altLang="en-US" sz="900" dirty="0" err="1"/>
              <a:t>tpr</a:t>
            </a:r>
            <a:r>
              <a:rPr lang="ko-KR" altLang="en-US" sz="900" dirty="0"/>
              <a:t>, </a:t>
            </a:r>
            <a:r>
              <a:rPr lang="ko-KR" altLang="en-US" sz="900" dirty="0" err="1"/>
              <a:t>label</a:t>
            </a:r>
            <a:r>
              <a:rPr lang="ko-KR" altLang="en-US" sz="900" dirty="0"/>
              <a:t>=</a:t>
            </a:r>
            <a:r>
              <a:rPr lang="ko-KR" altLang="en-US" sz="900" dirty="0" err="1"/>
              <a:t>f"Random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 (AUC = {roc_auc:.2f})")</a:t>
            </a:r>
          </a:p>
          <a:p>
            <a:r>
              <a:rPr lang="ko-KR" altLang="en-US" sz="900" dirty="0" err="1"/>
              <a:t>plt.plot</a:t>
            </a:r>
            <a:r>
              <a:rPr lang="ko-KR" altLang="en-US" sz="900" dirty="0"/>
              <a:t>([0, 1], [0, 1], </a:t>
            </a:r>
            <a:r>
              <a:rPr lang="ko-KR" altLang="en-US" sz="900" dirty="0" err="1"/>
              <a:t>linestyle</a:t>
            </a:r>
            <a:r>
              <a:rPr lang="ko-KR" altLang="en-US" sz="900" dirty="0"/>
              <a:t>="--", </a:t>
            </a:r>
            <a:r>
              <a:rPr lang="ko-KR" altLang="en-US" sz="900" dirty="0" err="1"/>
              <a:t>color</a:t>
            </a:r>
            <a:r>
              <a:rPr lang="ko-KR" altLang="en-US" sz="900" dirty="0"/>
              <a:t>="</a:t>
            </a:r>
            <a:r>
              <a:rPr lang="ko-KR" altLang="en-US" sz="900" dirty="0" err="1"/>
              <a:t>gray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plt.title</a:t>
            </a:r>
            <a:r>
              <a:rPr lang="ko-KR" altLang="en-US" sz="900" dirty="0"/>
              <a:t>("ROC </a:t>
            </a:r>
            <a:r>
              <a:rPr lang="ko-KR" altLang="en-US" sz="900" dirty="0" err="1"/>
              <a:t>Curve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Model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plt.xlabel</a:t>
            </a:r>
            <a:r>
              <a:rPr lang="ko-KR" altLang="en-US" sz="900" dirty="0"/>
              <a:t>("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 </a:t>
            </a:r>
            <a:r>
              <a:rPr lang="ko-KR" altLang="en-US" sz="900" dirty="0" err="1"/>
              <a:t>Positive</a:t>
            </a:r>
            <a:r>
              <a:rPr lang="ko-KR" altLang="en-US" sz="900" dirty="0"/>
              <a:t> </a:t>
            </a:r>
            <a:r>
              <a:rPr lang="ko-KR" altLang="en-US" sz="900" dirty="0" err="1"/>
              <a:t>Rate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plt.ylabel</a:t>
            </a:r>
            <a:r>
              <a:rPr lang="ko-KR" altLang="en-US" sz="900" dirty="0"/>
              <a:t>("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 </a:t>
            </a:r>
            <a:r>
              <a:rPr lang="ko-KR" altLang="en-US" sz="900" dirty="0" err="1"/>
              <a:t>Positive</a:t>
            </a:r>
            <a:r>
              <a:rPr lang="ko-KR" altLang="en-US" sz="900" dirty="0"/>
              <a:t> </a:t>
            </a:r>
            <a:r>
              <a:rPr lang="ko-KR" altLang="en-US" sz="900" dirty="0" err="1"/>
              <a:t>Rate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plt.legend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 err="1"/>
              <a:t>plt.show</a:t>
            </a:r>
            <a:r>
              <a:rPr lang="ko-KR" altLang="en-US" sz="900" dirty="0"/>
              <a:t>()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Step</a:t>
            </a:r>
            <a:r>
              <a:rPr lang="ko-KR" altLang="en-US" sz="900" dirty="0"/>
              <a:t> 4: </a:t>
            </a:r>
            <a:r>
              <a:rPr lang="ko-KR" altLang="en-US" sz="900" dirty="0" err="1"/>
              <a:t>Feature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Importance</a:t>
            </a:r>
            <a:endParaRPr lang="ko-KR" altLang="en-US" sz="900" dirty="0"/>
          </a:p>
          <a:p>
            <a:r>
              <a:rPr lang="ko-KR" altLang="en-US" sz="900" dirty="0" err="1"/>
              <a:t>feature_importances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pd.DataFrame</a:t>
            </a:r>
            <a:r>
              <a:rPr lang="ko-KR" altLang="en-US" sz="900" dirty="0"/>
              <a:t>({</a:t>
            </a:r>
          </a:p>
          <a:p>
            <a:r>
              <a:rPr lang="ko-KR" altLang="en-US" sz="900" dirty="0"/>
              <a:t>    '</a:t>
            </a:r>
            <a:r>
              <a:rPr lang="ko-KR" altLang="en-US" sz="900" dirty="0" err="1"/>
              <a:t>Feature</a:t>
            </a:r>
            <a:r>
              <a:rPr lang="ko-KR" altLang="en-US" sz="900" dirty="0"/>
              <a:t>': </a:t>
            </a:r>
            <a:r>
              <a:rPr lang="ko-KR" altLang="en-US" sz="900" dirty="0" err="1"/>
              <a:t>X.columns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  '</a:t>
            </a:r>
            <a:r>
              <a:rPr lang="ko-KR" altLang="en-US" sz="900" dirty="0" err="1"/>
              <a:t>Importance</a:t>
            </a:r>
            <a:r>
              <a:rPr lang="ko-KR" altLang="en-US" sz="900" dirty="0"/>
              <a:t>': </a:t>
            </a:r>
            <a:r>
              <a:rPr lang="ko-KR" altLang="en-US" sz="900" dirty="0" err="1"/>
              <a:t>rf_model.feature_importances</a:t>
            </a:r>
            <a:r>
              <a:rPr lang="ko-KR" altLang="en-US" sz="900" dirty="0"/>
              <a:t>_</a:t>
            </a:r>
          </a:p>
          <a:p>
            <a:r>
              <a:rPr lang="ko-KR" altLang="en-US" sz="900" dirty="0"/>
              <a:t>}).</a:t>
            </a:r>
            <a:r>
              <a:rPr lang="ko-KR" altLang="en-US" sz="900" dirty="0" err="1"/>
              <a:t>sort_values</a:t>
            </a:r>
            <a:r>
              <a:rPr lang="ko-KR" altLang="en-US" sz="900" dirty="0"/>
              <a:t>(</a:t>
            </a:r>
            <a:r>
              <a:rPr lang="ko-KR" altLang="en-US" sz="900" dirty="0" err="1"/>
              <a:t>by</a:t>
            </a:r>
            <a:r>
              <a:rPr lang="ko-KR" altLang="en-US" sz="900" dirty="0"/>
              <a:t>='</a:t>
            </a:r>
            <a:r>
              <a:rPr lang="ko-KR" altLang="en-US" sz="900" dirty="0" err="1"/>
              <a:t>Importance</a:t>
            </a:r>
            <a:r>
              <a:rPr lang="ko-KR" altLang="en-US" sz="900" dirty="0"/>
              <a:t>', </a:t>
            </a:r>
            <a:r>
              <a:rPr lang="ko-KR" altLang="en-US" sz="900" dirty="0" err="1"/>
              <a:t>ascending</a:t>
            </a:r>
            <a:r>
              <a:rPr lang="ko-KR" altLang="en-US" sz="900" dirty="0"/>
              <a:t>=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 err="1"/>
              <a:t>tools.display_dataframe_to_user</a:t>
            </a:r>
            <a:r>
              <a:rPr lang="ko-KR" altLang="en-US" sz="900" dirty="0"/>
              <a:t>(</a:t>
            </a:r>
            <a:r>
              <a:rPr lang="ko-KR" altLang="en-US" sz="900" dirty="0" err="1"/>
              <a:t>name</a:t>
            </a:r>
            <a:r>
              <a:rPr lang="ko-KR" altLang="en-US" sz="900" dirty="0"/>
              <a:t>="</a:t>
            </a:r>
            <a:r>
              <a:rPr lang="ko-KR" altLang="en-US" sz="900" dirty="0" err="1"/>
              <a:t>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 </a:t>
            </a:r>
            <a:r>
              <a:rPr lang="ko-KR" altLang="en-US" sz="900" dirty="0" err="1"/>
              <a:t>Feature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Importances</a:t>
            </a:r>
            <a:r>
              <a:rPr lang="ko-KR" altLang="en-US" sz="900" dirty="0"/>
              <a:t>", </a:t>
            </a:r>
            <a:r>
              <a:rPr lang="ko-KR" altLang="en-US" sz="900" dirty="0" err="1"/>
              <a:t>dataframe</a:t>
            </a:r>
            <a:r>
              <a:rPr lang="ko-KR" altLang="en-US" sz="900" dirty="0"/>
              <a:t>=</a:t>
            </a:r>
            <a:r>
              <a:rPr lang="ko-KR" altLang="en-US" sz="900" dirty="0" err="1"/>
              <a:t>feature_importances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Results</a:t>
            </a:r>
            <a:r>
              <a:rPr lang="ko-KR" altLang="en-US" sz="900" dirty="0"/>
              <a:t> </a:t>
            </a:r>
            <a:r>
              <a:rPr lang="ko-KR" altLang="en-US" sz="900" dirty="0" err="1"/>
              <a:t>Summary</a:t>
            </a:r>
            <a:endParaRPr lang="ko-KR" altLang="en-US" sz="900" dirty="0"/>
          </a:p>
          <a:p>
            <a:r>
              <a:rPr lang="ko-KR" altLang="en-US" sz="900" dirty="0" err="1"/>
              <a:t>results_summary</a:t>
            </a:r>
            <a:r>
              <a:rPr lang="ko-KR" altLang="en-US" sz="900" dirty="0"/>
              <a:t> = </a:t>
            </a:r>
            <a:r>
              <a:rPr lang="ko-KR" altLang="en-US" sz="900" dirty="0" err="1"/>
              <a:t>pd.DataFrame</a:t>
            </a:r>
            <a:r>
              <a:rPr lang="ko-KR" altLang="en-US" sz="900" dirty="0"/>
              <a:t>({</a:t>
            </a:r>
          </a:p>
          <a:p>
            <a:r>
              <a:rPr lang="ko-KR" altLang="en-US" sz="900" dirty="0"/>
              <a:t>    '</a:t>
            </a:r>
            <a:r>
              <a:rPr lang="ko-KR" altLang="en-US" sz="900" dirty="0" err="1"/>
              <a:t>Metric</a:t>
            </a:r>
            <a:r>
              <a:rPr lang="ko-KR" altLang="en-US" sz="900" dirty="0"/>
              <a:t>': ['</a:t>
            </a:r>
            <a:r>
              <a:rPr lang="ko-KR" altLang="en-US" sz="900" dirty="0" err="1"/>
              <a:t>Accuracy</a:t>
            </a:r>
            <a:r>
              <a:rPr lang="ko-KR" altLang="en-US" sz="900" dirty="0"/>
              <a:t>', 'ROC-AUC'],</a:t>
            </a:r>
          </a:p>
          <a:p>
            <a:r>
              <a:rPr lang="ko-KR" altLang="en-US" sz="900" dirty="0"/>
              <a:t>    '</a:t>
            </a:r>
            <a:r>
              <a:rPr lang="ko-KR" altLang="en-US" sz="900" dirty="0" err="1"/>
              <a:t>Value</a:t>
            </a:r>
            <a:r>
              <a:rPr lang="ko-KR" altLang="en-US" sz="900" dirty="0"/>
              <a:t>': [</a:t>
            </a:r>
            <a:r>
              <a:rPr lang="ko-KR" altLang="en-US" sz="900" dirty="0" err="1"/>
              <a:t>accuracy</a:t>
            </a:r>
            <a:r>
              <a:rPr lang="ko-KR" altLang="en-US" sz="900" dirty="0"/>
              <a:t>, </a:t>
            </a:r>
            <a:r>
              <a:rPr lang="ko-KR" altLang="en-US" sz="900" dirty="0" err="1"/>
              <a:t>roc_auc</a:t>
            </a:r>
            <a:r>
              <a:rPr lang="ko-KR" altLang="en-US" sz="900" dirty="0"/>
              <a:t>]</a:t>
            </a:r>
          </a:p>
          <a:p>
            <a:r>
              <a:rPr lang="ko-KR" altLang="en-US" sz="900" dirty="0"/>
              <a:t>})</a:t>
            </a:r>
          </a:p>
          <a:p>
            <a:r>
              <a:rPr lang="ko-KR" altLang="en-US" sz="900" dirty="0" err="1"/>
              <a:t>tools.display_dataframe_to_user</a:t>
            </a:r>
            <a:r>
              <a:rPr lang="ko-KR" altLang="en-US" sz="900" dirty="0"/>
              <a:t>(</a:t>
            </a:r>
            <a:r>
              <a:rPr lang="ko-KR" altLang="en-US" sz="900" dirty="0" err="1"/>
              <a:t>name</a:t>
            </a:r>
            <a:r>
              <a:rPr lang="ko-KR" altLang="en-US" sz="900" dirty="0"/>
              <a:t>="</a:t>
            </a:r>
            <a:r>
              <a:rPr lang="ko-KR" altLang="en-US" sz="900" dirty="0" err="1"/>
              <a:t>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Model</a:t>
            </a:r>
            <a:r>
              <a:rPr lang="ko-KR" altLang="en-US" sz="900" dirty="0"/>
              <a:t> </a:t>
            </a:r>
            <a:r>
              <a:rPr lang="ko-KR" altLang="en-US" sz="900" dirty="0" err="1"/>
              <a:t>Evaluation</a:t>
            </a:r>
            <a:r>
              <a:rPr lang="ko-KR" altLang="en-US" sz="900" dirty="0"/>
              <a:t>", </a:t>
            </a:r>
            <a:r>
              <a:rPr lang="ko-KR" altLang="en-US" sz="900" dirty="0" err="1"/>
              <a:t>dataframe</a:t>
            </a:r>
            <a:r>
              <a:rPr lang="ko-KR" altLang="en-US" sz="900" dirty="0"/>
              <a:t>=</a:t>
            </a:r>
            <a:r>
              <a:rPr lang="ko-KR" altLang="en-US" sz="900" dirty="0" err="1"/>
              <a:t>results_summary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Interpretation</a:t>
            </a:r>
            <a:r>
              <a:rPr lang="ko-KR" altLang="en-US" sz="900" dirty="0"/>
              <a:t>:</a:t>
            </a:r>
          </a:p>
          <a:p>
            <a:r>
              <a:rPr lang="ko-KR" altLang="en-US" sz="900" dirty="0"/>
              <a:t># - </a:t>
            </a:r>
            <a:r>
              <a:rPr lang="ko-KR" altLang="en-US" sz="900" dirty="0" err="1"/>
              <a:t>Accuracy</a:t>
            </a:r>
            <a:r>
              <a:rPr lang="ko-KR" altLang="en-US" sz="900" dirty="0"/>
              <a:t>: </a:t>
            </a:r>
            <a:r>
              <a:rPr lang="ko-KR" altLang="en-US" sz="900" dirty="0" err="1"/>
              <a:t>Measures</a:t>
            </a:r>
            <a:r>
              <a:rPr lang="ko-KR" altLang="en-US" sz="900" dirty="0"/>
              <a:t> </a:t>
            </a:r>
            <a:r>
              <a:rPr lang="ko-KR" altLang="en-US" sz="900" dirty="0" err="1"/>
              <a:t>overall</a:t>
            </a:r>
            <a:r>
              <a:rPr lang="ko-KR" altLang="en-US" sz="900" dirty="0"/>
              <a:t> </a:t>
            </a:r>
            <a:r>
              <a:rPr lang="ko-KR" altLang="en-US" sz="900" dirty="0" err="1"/>
              <a:t>correctness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model</a:t>
            </a:r>
            <a:r>
              <a:rPr lang="ko-KR" altLang="en-US" sz="900" dirty="0"/>
              <a:t>.</a:t>
            </a:r>
          </a:p>
          <a:p>
            <a:r>
              <a:rPr lang="ko-KR" altLang="en-US" sz="900" dirty="0"/>
              <a:t># - ROC-AUC: </a:t>
            </a:r>
            <a:r>
              <a:rPr lang="ko-KR" altLang="en-US" sz="900" dirty="0" err="1"/>
              <a:t>Reflects</a:t>
            </a:r>
            <a:r>
              <a:rPr lang="ko-KR" altLang="en-US" sz="900" dirty="0"/>
              <a:t> </a:t>
            </a:r>
            <a:r>
              <a:rPr lang="ko-KR" altLang="en-US" sz="900" dirty="0" err="1"/>
              <a:t>how</a:t>
            </a:r>
            <a:r>
              <a:rPr lang="ko-KR" altLang="en-US" sz="900" dirty="0"/>
              <a:t> </a:t>
            </a:r>
            <a:r>
              <a:rPr lang="ko-KR" altLang="en-US" sz="900" dirty="0" err="1"/>
              <a:t>well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model</a:t>
            </a:r>
            <a:r>
              <a:rPr lang="ko-KR" altLang="en-US" sz="900" dirty="0"/>
              <a:t> </a:t>
            </a:r>
            <a:r>
              <a:rPr lang="ko-KR" altLang="en-US" sz="900" dirty="0" err="1"/>
              <a:t>distinguishes</a:t>
            </a:r>
            <a:r>
              <a:rPr lang="ko-KR" altLang="en-US" sz="900" dirty="0"/>
              <a:t> </a:t>
            </a:r>
            <a:r>
              <a:rPr lang="ko-KR" altLang="en-US" sz="900" dirty="0" err="1"/>
              <a:t>between</a:t>
            </a:r>
            <a:r>
              <a:rPr lang="ko-KR" altLang="en-US" sz="900" dirty="0"/>
              <a:t> </a:t>
            </a:r>
            <a:r>
              <a:rPr lang="ko-KR" altLang="en-US" sz="900" dirty="0" err="1"/>
              <a:t>classes</a:t>
            </a:r>
            <a:r>
              <a:rPr lang="ko-KR" altLang="en-US" sz="900" dirty="0"/>
              <a:t> (</a:t>
            </a:r>
            <a:r>
              <a:rPr lang="ko-KR" altLang="en-US" sz="900" dirty="0" err="1"/>
              <a:t>closer</a:t>
            </a:r>
            <a:r>
              <a:rPr lang="ko-KR" altLang="en-US" sz="900" dirty="0"/>
              <a:t> </a:t>
            </a:r>
            <a:r>
              <a:rPr lang="ko-KR" altLang="en-US" sz="900" dirty="0" err="1"/>
              <a:t>to</a:t>
            </a:r>
            <a:r>
              <a:rPr lang="ko-KR" altLang="en-US" sz="900" dirty="0"/>
              <a:t> 1 </a:t>
            </a:r>
            <a:r>
              <a:rPr lang="ko-KR" altLang="en-US" sz="900" dirty="0" err="1"/>
              <a:t>is</a:t>
            </a:r>
            <a:r>
              <a:rPr lang="ko-KR" altLang="en-US" sz="900" dirty="0"/>
              <a:t> </a:t>
            </a:r>
            <a:r>
              <a:rPr lang="ko-KR" altLang="en-US" sz="900" dirty="0" err="1"/>
              <a:t>better</a:t>
            </a:r>
            <a:r>
              <a:rPr lang="ko-KR" altLang="en-US" sz="900" dirty="0"/>
              <a:t>).</a:t>
            </a:r>
          </a:p>
          <a:p>
            <a:r>
              <a:rPr lang="ko-KR" altLang="en-US" sz="900" dirty="0"/>
              <a:t># - </a:t>
            </a:r>
            <a:r>
              <a:rPr lang="ko-KR" altLang="en-US" sz="900" dirty="0" err="1"/>
              <a:t>Feature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Importances</a:t>
            </a:r>
            <a:r>
              <a:rPr lang="ko-KR" altLang="en-US" sz="900" dirty="0"/>
              <a:t>: </a:t>
            </a:r>
            <a:r>
              <a:rPr lang="ko-KR" altLang="en-US" sz="900" dirty="0" err="1"/>
              <a:t>Highlights</a:t>
            </a:r>
            <a:r>
              <a:rPr lang="ko-KR" altLang="en-US" sz="900" dirty="0"/>
              <a:t> </a:t>
            </a:r>
            <a:r>
              <a:rPr lang="ko-KR" altLang="en-US" sz="900" dirty="0" err="1"/>
              <a:t>which</a:t>
            </a:r>
            <a:r>
              <a:rPr lang="ko-KR" altLang="en-US" sz="900" dirty="0"/>
              <a:t> </a:t>
            </a:r>
            <a:r>
              <a:rPr lang="ko-KR" altLang="en-US" sz="900" dirty="0" err="1"/>
              <a:t>variables</a:t>
            </a:r>
            <a:r>
              <a:rPr lang="ko-KR" altLang="en-US" sz="900" dirty="0"/>
              <a:t> </a:t>
            </a:r>
            <a:r>
              <a:rPr lang="ko-KR" altLang="en-US" sz="900" dirty="0" err="1"/>
              <a:t>are</a:t>
            </a:r>
            <a:r>
              <a:rPr lang="ko-KR" altLang="en-US" sz="900" dirty="0"/>
              <a:t> </a:t>
            </a:r>
            <a:r>
              <a:rPr lang="ko-KR" altLang="en-US" sz="900" dirty="0" err="1"/>
              <a:t>most</a:t>
            </a:r>
            <a:r>
              <a:rPr lang="ko-KR" altLang="en-US" sz="900" dirty="0"/>
              <a:t> </a:t>
            </a:r>
            <a:r>
              <a:rPr lang="ko-KR" altLang="en-US" sz="900" dirty="0" err="1"/>
              <a:t>predictive</a:t>
            </a:r>
            <a:r>
              <a:rPr lang="ko-KR" altLang="en-US" sz="900" dirty="0"/>
              <a:t> of PONV.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7ADA3-6093-ED16-EFA3-06D1EE60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67" y="256193"/>
            <a:ext cx="5382376" cy="3677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2EE66D-FFC7-9D67-686E-DD6F0A78D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02" y="4189549"/>
            <a:ext cx="5296639" cy="2267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77EB80-6747-E93A-F1C4-D0CF068F7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26" y="2997902"/>
            <a:ext cx="2619741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15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0C1EC1-4114-E4A3-2746-18595E568210}"/>
              </a:ext>
            </a:extLst>
          </p:cNvPr>
          <p:cNvSpPr txBox="1"/>
          <p:nvPr/>
        </p:nvSpPr>
        <p:spPr>
          <a:xfrm>
            <a:off x="421949" y="117303"/>
            <a:ext cx="11337431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랜덤 포레스트 모델 분석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모델 평가 </a:t>
            </a:r>
            <a:r>
              <a:rPr lang="ko-KR" altLang="en-US" sz="1400" b="1" dirty="0" err="1"/>
              <a:t>메트릭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정확도</a:t>
            </a:r>
            <a:r>
              <a:rPr lang="en-US" altLang="ko-KR" sz="1400" dirty="0"/>
              <a:t>: </a:t>
            </a:r>
            <a:r>
              <a:rPr lang="ko-KR" altLang="en-US" sz="1400" dirty="0"/>
              <a:t>랜덤 포레스트 모델은 </a:t>
            </a:r>
            <a:r>
              <a:rPr lang="en-US" altLang="ko-KR" sz="1400" b="1" dirty="0"/>
              <a:t>1.0(100%)</a:t>
            </a:r>
            <a:r>
              <a:rPr lang="ko-KR" altLang="en-US" sz="1400" dirty="0"/>
              <a:t>의 정확도를 달성하여 데이터 세트에서 </a:t>
            </a:r>
            <a:r>
              <a:rPr lang="en-US" altLang="ko-KR" sz="1400" dirty="0"/>
              <a:t>PONV </a:t>
            </a:r>
            <a:r>
              <a:rPr lang="ko-KR" altLang="en-US" sz="1400" dirty="0"/>
              <a:t>사례의 완벽한 분류를 나타냅니다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ROC-AUC</a:t>
            </a:r>
            <a:r>
              <a:rPr lang="en-US" altLang="ko-KR" sz="1400" dirty="0"/>
              <a:t>: ROC-AUC </a:t>
            </a:r>
            <a:r>
              <a:rPr lang="ko-KR" altLang="en-US" sz="1400" dirty="0"/>
              <a:t>점수는 </a:t>
            </a:r>
            <a:r>
              <a:rPr lang="en-US" altLang="ko-KR" sz="1400" b="1" dirty="0"/>
              <a:t>1.0</a:t>
            </a:r>
            <a:r>
              <a:rPr lang="ko-KR" altLang="en-US" sz="1400" dirty="0"/>
              <a:t>으로</a:t>
            </a:r>
            <a:r>
              <a:rPr lang="en-US" altLang="ko-KR" sz="1400" dirty="0"/>
              <a:t>, </a:t>
            </a:r>
            <a:r>
              <a:rPr lang="ko-KR" altLang="en-US" sz="1400" dirty="0"/>
              <a:t>모델이 </a:t>
            </a:r>
            <a:r>
              <a:rPr lang="en-US" altLang="ko-KR" sz="1400" dirty="0"/>
              <a:t>PONV</a:t>
            </a:r>
            <a:r>
              <a:rPr lang="ko-KR" altLang="en-US" sz="1400" dirty="0"/>
              <a:t>가 있는 환자와 없는 환자를 완벽하게 구별할 수 있음을 보여줍니다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기능 중요도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기능 중요도 값은 </a:t>
            </a:r>
            <a:r>
              <a:rPr lang="en-US" altLang="ko-KR" sz="1400" dirty="0"/>
              <a:t>PONV</a:t>
            </a:r>
            <a:r>
              <a:rPr lang="ko-KR" altLang="en-US" sz="1400" dirty="0"/>
              <a:t>에 대한 가장 예측 가능한 변수를 강조 표시합니다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기능 중요도를 보여주는 표는 검토에 사용할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값이 높을수록 모델의 예측에 더 큰 영향을 미친다는 것을 나타냅니다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ROC </a:t>
            </a:r>
            <a:r>
              <a:rPr lang="ko-KR" altLang="en-US" sz="1400" b="1" dirty="0"/>
              <a:t>곡선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ROC </a:t>
            </a:r>
            <a:r>
              <a:rPr lang="ko-KR" altLang="en-US" sz="1400" dirty="0"/>
              <a:t>곡선은 거의 완벽한 클래스 분리를 통해 모델의 우수한 성능을 더욱 확인시켜줍니다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35260-A6D6-EB93-4A1E-8DF9F03EFD74}"/>
              </a:ext>
            </a:extLst>
          </p:cNvPr>
          <p:cNvSpPr txBox="1"/>
          <p:nvPr/>
        </p:nvSpPr>
        <p:spPr>
          <a:xfrm>
            <a:off x="314631" y="3566170"/>
            <a:ext cx="11090787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해석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완벽한 모델 성능</a:t>
            </a:r>
            <a:r>
              <a:rPr lang="en-US" altLang="ko-KR" sz="1400" dirty="0"/>
              <a:t>: </a:t>
            </a:r>
            <a:r>
              <a:rPr lang="ko-KR" altLang="en-US" sz="1400" dirty="0"/>
              <a:t>정확도와 </a:t>
            </a:r>
            <a:r>
              <a:rPr lang="en-US" altLang="ko-KR" sz="1400" dirty="0"/>
              <a:t>ROC-AUC</a:t>
            </a:r>
            <a:r>
              <a:rPr lang="ko-KR" altLang="en-US" sz="1400" dirty="0"/>
              <a:t>가 </a:t>
            </a:r>
            <a:r>
              <a:rPr lang="en-US" altLang="ko-KR" sz="1400" dirty="0"/>
              <a:t>1.0</a:t>
            </a:r>
            <a:r>
              <a:rPr lang="ko-KR" altLang="en-US" sz="1400" dirty="0"/>
              <a:t>이면 모델이 학습 데이터에 매우 잘 맞는다는 것을 나타냅니다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특히 데이터 세트가 </a:t>
            </a:r>
            <a:r>
              <a:rPr lang="ko-KR" altLang="en-US" sz="1400" dirty="0" err="1"/>
              <a:t>불균형하거나</a:t>
            </a:r>
            <a:r>
              <a:rPr lang="ko-KR" altLang="en-US" sz="1400" dirty="0"/>
              <a:t> 내재된 편향이 있는 경우 과적합을 나타낼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주요 예측 변수</a:t>
            </a:r>
            <a:r>
              <a:rPr lang="en-US" altLang="ko-KR" sz="1400" dirty="0"/>
              <a:t>: </a:t>
            </a:r>
            <a:r>
              <a:rPr lang="ko-KR" altLang="en-US" sz="1400" dirty="0"/>
              <a:t>기능 중요도 표는 </a:t>
            </a:r>
            <a:r>
              <a:rPr lang="en-US" altLang="ko-KR" sz="1400" dirty="0"/>
              <a:t>PONV </a:t>
            </a:r>
            <a:r>
              <a:rPr lang="ko-KR" altLang="en-US" sz="1400" dirty="0"/>
              <a:t>예측에 가장 많이 기여하는 변수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성별</a:t>
            </a:r>
            <a:r>
              <a:rPr lang="en-US" altLang="ko-KR" sz="1400" dirty="0"/>
              <a:t>, </a:t>
            </a:r>
            <a:r>
              <a:rPr lang="ko-KR" altLang="en-US" sz="1400" dirty="0"/>
              <a:t>수술 부서</a:t>
            </a:r>
            <a:r>
              <a:rPr lang="en-US" altLang="ko-KR" sz="1400" dirty="0"/>
              <a:t>)</a:t>
            </a:r>
            <a:r>
              <a:rPr lang="ko-KR" altLang="en-US" sz="1400" dirty="0"/>
              <a:t>를 식별합니다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556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BC148-F6C7-E188-75DB-05E5217BA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74" y="67492"/>
            <a:ext cx="10186220" cy="263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유효성 검사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세트를 학습 및 테스트 세트로 분할하여 보이지 않는 데이터에 대해 모델을 평가합니다.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 견고성을 보장하기 위해 교차 검증을 수행합니다.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비교 모델링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랜덤 포레스트의 성능을 다른 모델(예: 로지스틱 회귀, SVM)과 비교합니다.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과적합 완화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과잉 맞춤이 의심되는 경우 하이퍼 매개 변수를 미세 조정합니다(예: 트리 깊이 제한, 정규화 사용).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0EE58-883D-4BB3-C1F8-531EE390BA1E}"/>
              </a:ext>
            </a:extLst>
          </p:cNvPr>
          <p:cNvSpPr txBox="1"/>
          <p:nvPr/>
        </p:nvSpPr>
        <p:spPr>
          <a:xfrm>
            <a:off x="432619" y="2430701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sklearn.model_selection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train_test_split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cross_val_score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Step</a:t>
            </a:r>
            <a:r>
              <a:rPr lang="ko-KR" altLang="en-US" sz="1000" dirty="0"/>
              <a:t> 1: </a:t>
            </a:r>
            <a:r>
              <a:rPr lang="ko-KR" altLang="en-US" sz="1000" dirty="0" err="1"/>
              <a:t>Train-Test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Split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Validation</a:t>
            </a:r>
            <a:endParaRPr lang="ko-KR" altLang="en-US" sz="1000" dirty="0"/>
          </a:p>
          <a:p>
            <a:r>
              <a:rPr lang="ko-KR" altLang="en-US" sz="1000" dirty="0" err="1"/>
              <a:t>X_train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X_test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y_train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y_test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train_test_split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test_size</a:t>
            </a:r>
            <a:r>
              <a:rPr lang="ko-KR" altLang="en-US" sz="1000" dirty="0"/>
              <a:t>=0.3, </a:t>
            </a:r>
            <a:r>
              <a:rPr lang="ko-KR" altLang="en-US" sz="1000" dirty="0" err="1"/>
              <a:t>random_state</a:t>
            </a:r>
            <a:r>
              <a:rPr lang="ko-KR" altLang="en-US" sz="1000" dirty="0"/>
              <a:t>=42, </a:t>
            </a:r>
            <a:r>
              <a:rPr lang="ko-KR" altLang="en-US" sz="1000" dirty="0" err="1"/>
              <a:t>stratify</a:t>
            </a:r>
            <a:r>
              <a:rPr lang="ko-KR" altLang="en-US" sz="1000" dirty="0"/>
              <a:t>=</a:t>
            </a:r>
            <a:r>
              <a:rPr lang="ko-KR" altLang="en-US" sz="1000" dirty="0" err="1"/>
              <a:t>y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Re-train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Random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Training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Set</a:t>
            </a:r>
            <a:endParaRPr lang="ko-KR" altLang="en-US" sz="1000" dirty="0"/>
          </a:p>
          <a:p>
            <a:r>
              <a:rPr lang="ko-KR" altLang="en-US" sz="1000" dirty="0" err="1"/>
              <a:t>rf_model.fit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X_train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y_train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Evaluate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Set</a:t>
            </a:r>
            <a:endParaRPr lang="ko-KR" altLang="en-US" sz="1000" dirty="0"/>
          </a:p>
          <a:p>
            <a:r>
              <a:rPr lang="ko-KR" altLang="en-US" sz="1000" dirty="0" err="1"/>
              <a:t>y_pred_test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rf_model.predict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X_test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y_proba_test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rf_model.predict_proba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X_test</a:t>
            </a:r>
            <a:r>
              <a:rPr lang="ko-KR" altLang="en-US" sz="1000" dirty="0"/>
              <a:t>)[:, 1]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Compute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Metrics</a:t>
            </a:r>
            <a:endParaRPr lang="ko-KR" altLang="en-US" sz="1000" dirty="0"/>
          </a:p>
          <a:p>
            <a:r>
              <a:rPr lang="ko-KR" altLang="en-US" sz="1000" dirty="0" err="1"/>
              <a:t>test_accuracy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accuracy_score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y_test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y_pred_test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test_roc_auc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roc_auc_score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y_test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y_proba_test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Step</a:t>
            </a:r>
            <a:r>
              <a:rPr lang="ko-KR" altLang="en-US" sz="1000" dirty="0"/>
              <a:t> 2: </a:t>
            </a:r>
            <a:r>
              <a:rPr lang="ko-KR" altLang="en-US" sz="1000" dirty="0" err="1"/>
              <a:t>Cross-Validation</a:t>
            </a:r>
            <a:endParaRPr lang="ko-KR" altLang="en-US" sz="1000" dirty="0"/>
          </a:p>
          <a:p>
            <a:r>
              <a:rPr lang="ko-KR" altLang="en-US" sz="1000" dirty="0" err="1"/>
              <a:t>cv_scores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cross_val_score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rf_model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cv</a:t>
            </a:r>
            <a:r>
              <a:rPr lang="ko-KR" altLang="en-US" sz="1000" dirty="0"/>
              <a:t>=5, </a:t>
            </a:r>
            <a:r>
              <a:rPr lang="ko-KR" altLang="en-US" sz="1000" dirty="0" err="1"/>
              <a:t>scoring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roc_auc</a:t>
            </a:r>
            <a:r>
              <a:rPr lang="ko-KR" altLang="en-US" sz="1000" dirty="0"/>
              <a:t>')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Compute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Mean</a:t>
            </a:r>
            <a:r>
              <a:rPr lang="ko-KR" altLang="en-US" sz="1000" dirty="0"/>
              <a:t> and Standard </a:t>
            </a:r>
            <a:r>
              <a:rPr lang="ko-KR" altLang="en-US" sz="1000" dirty="0" err="1"/>
              <a:t>Deviation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Cross-Validation</a:t>
            </a:r>
            <a:r>
              <a:rPr lang="ko-KR" altLang="en-US" sz="1000" dirty="0"/>
              <a:t> AUC</a:t>
            </a:r>
          </a:p>
          <a:p>
            <a:r>
              <a:rPr lang="ko-KR" altLang="en-US" sz="1000" dirty="0" err="1"/>
              <a:t>cv_mean_auc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np.mean</a:t>
            </a:r>
            <a:r>
              <a:rPr lang="ko-KR" altLang="en-US" sz="1000" dirty="0"/>
              <a:t>(</a:t>
            </a:r>
            <a:r>
              <a:rPr lang="ko-KR" altLang="en-US" sz="1000" dirty="0" err="1"/>
              <a:t>cv_scores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cv_std_auc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np.std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cv_scores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Interpretation</a:t>
            </a:r>
            <a:r>
              <a:rPr lang="ko-KR" altLang="en-US" sz="1000" dirty="0"/>
              <a:t>:</a:t>
            </a:r>
          </a:p>
          <a:p>
            <a:r>
              <a:rPr lang="ko-KR" altLang="en-US" sz="1000" dirty="0"/>
              <a:t># - </a:t>
            </a:r>
            <a:r>
              <a:rPr lang="ko-KR" altLang="en-US" sz="1000" dirty="0" err="1"/>
              <a:t>Test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set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performance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indicates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real-world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applicability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the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.</a:t>
            </a:r>
          </a:p>
          <a:p>
            <a:r>
              <a:rPr lang="ko-KR" altLang="en-US" sz="1000" dirty="0"/>
              <a:t># - </a:t>
            </a:r>
            <a:r>
              <a:rPr lang="ko-KR" altLang="en-US" sz="1000" dirty="0" err="1"/>
              <a:t>Cross-validation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scores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ensure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robustness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avoid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overfitting</a:t>
            </a:r>
            <a:r>
              <a:rPr lang="ko-KR" altLang="en-US" sz="1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9C755-2453-7334-644B-B682FD589986}"/>
              </a:ext>
            </a:extLst>
          </p:cNvPr>
          <p:cNvSpPr txBox="1"/>
          <p:nvPr/>
        </p:nvSpPr>
        <p:spPr>
          <a:xfrm>
            <a:off x="6154994" y="2430701"/>
            <a:ext cx="6096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# </a:t>
            </a:r>
            <a:r>
              <a:rPr lang="ko-KR" altLang="en-US" sz="1050" dirty="0" err="1"/>
              <a:t>Display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Results</a:t>
            </a:r>
            <a:endParaRPr lang="ko-KR" altLang="en-US" sz="1050" dirty="0"/>
          </a:p>
          <a:p>
            <a:r>
              <a:rPr lang="ko-KR" altLang="en-US" sz="1050" dirty="0" err="1"/>
              <a:t>validation_results</a:t>
            </a:r>
            <a:r>
              <a:rPr lang="ko-KR" altLang="en-US" sz="1050" dirty="0"/>
              <a:t> = </a:t>
            </a:r>
            <a:r>
              <a:rPr lang="ko-KR" altLang="en-US" sz="1050" dirty="0" err="1"/>
              <a:t>pd.DataFrame</a:t>
            </a:r>
            <a:r>
              <a:rPr lang="ko-KR" altLang="en-US" sz="1050" dirty="0"/>
              <a:t>({</a:t>
            </a:r>
          </a:p>
          <a:p>
            <a:r>
              <a:rPr lang="ko-KR" altLang="en-US" sz="1050" dirty="0"/>
              <a:t>    '</a:t>
            </a:r>
            <a:r>
              <a:rPr lang="ko-KR" altLang="en-US" sz="1050" dirty="0" err="1"/>
              <a:t>Metric</a:t>
            </a:r>
            <a:r>
              <a:rPr lang="ko-KR" altLang="en-US" sz="1050" dirty="0"/>
              <a:t>': ['</a:t>
            </a:r>
            <a:r>
              <a:rPr lang="ko-KR" altLang="en-US" sz="1050" dirty="0" err="1"/>
              <a:t>Test</a:t>
            </a:r>
            <a:r>
              <a:rPr lang="ko-KR" altLang="en-US" sz="1050" dirty="0"/>
              <a:t> </a:t>
            </a:r>
            <a:r>
              <a:rPr lang="ko-KR" altLang="en-US" sz="1050" dirty="0" err="1"/>
              <a:t>Accuracy</a:t>
            </a:r>
            <a:r>
              <a:rPr lang="ko-KR" altLang="en-US" sz="1050" dirty="0"/>
              <a:t>', '</a:t>
            </a:r>
            <a:r>
              <a:rPr lang="ko-KR" altLang="en-US" sz="1050" dirty="0" err="1"/>
              <a:t>Test</a:t>
            </a:r>
            <a:r>
              <a:rPr lang="ko-KR" altLang="en-US" sz="1050" dirty="0"/>
              <a:t> ROC-AUC', 'CV </a:t>
            </a:r>
            <a:r>
              <a:rPr lang="ko-KR" altLang="en-US" sz="1050" dirty="0" err="1"/>
              <a:t>Mean</a:t>
            </a:r>
            <a:r>
              <a:rPr lang="ko-KR" altLang="en-US" sz="1050" dirty="0"/>
              <a:t> ROC-AUC', 'CV </a:t>
            </a:r>
            <a:r>
              <a:rPr lang="ko-KR" altLang="en-US" sz="1050" dirty="0" err="1"/>
              <a:t>Std</a:t>
            </a:r>
            <a:r>
              <a:rPr lang="ko-KR" altLang="en-US" sz="1050" dirty="0"/>
              <a:t> </a:t>
            </a:r>
            <a:r>
              <a:rPr lang="ko-KR" altLang="en-US" sz="1050" dirty="0" err="1"/>
              <a:t>Dev</a:t>
            </a:r>
            <a:r>
              <a:rPr lang="ko-KR" altLang="en-US" sz="1050" dirty="0"/>
              <a:t> ROC-AUC'],</a:t>
            </a:r>
          </a:p>
          <a:p>
            <a:r>
              <a:rPr lang="ko-KR" altLang="en-US" sz="1050" dirty="0"/>
              <a:t>    '</a:t>
            </a:r>
            <a:r>
              <a:rPr lang="ko-KR" altLang="en-US" sz="1050" dirty="0" err="1"/>
              <a:t>Value</a:t>
            </a:r>
            <a:r>
              <a:rPr lang="ko-KR" altLang="en-US" sz="1050" dirty="0"/>
              <a:t>': [</a:t>
            </a:r>
            <a:r>
              <a:rPr lang="ko-KR" altLang="en-US" sz="1050" dirty="0" err="1"/>
              <a:t>test_accuracy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test_roc_auc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cv_mean_auc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cv_std_auc</a:t>
            </a:r>
            <a:r>
              <a:rPr lang="ko-KR" altLang="en-US" sz="1050" dirty="0"/>
              <a:t>]</a:t>
            </a:r>
          </a:p>
          <a:p>
            <a:r>
              <a:rPr lang="ko-KR" altLang="en-US" sz="1050" dirty="0"/>
              <a:t>})</a:t>
            </a:r>
          </a:p>
          <a:p>
            <a:r>
              <a:rPr lang="ko-KR" altLang="en-US" sz="1050" dirty="0" err="1"/>
              <a:t>tools.display_dataframe_to_user</a:t>
            </a:r>
            <a:r>
              <a:rPr lang="ko-KR" altLang="en-US" sz="1050" dirty="0"/>
              <a:t>(</a:t>
            </a:r>
            <a:r>
              <a:rPr lang="ko-KR" altLang="en-US" sz="1050" dirty="0" err="1"/>
              <a:t>name</a:t>
            </a:r>
            <a:r>
              <a:rPr lang="ko-KR" altLang="en-US" sz="1050" dirty="0"/>
              <a:t>="</a:t>
            </a:r>
            <a:r>
              <a:rPr lang="ko-KR" altLang="en-US" sz="1050" dirty="0" err="1"/>
              <a:t>Validation</a:t>
            </a:r>
            <a:r>
              <a:rPr lang="ko-KR" altLang="en-US" sz="1050" dirty="0"/>
              <a:t> and </a:t>
            </a:r>
            <a:r>
              <a:rPr lang="ko-KR" altLang="en-US" sz="1050" dirty="0" err="1"/>
              <a:t>Cross-Validation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Results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for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Random</a:t>
            </a:r>
            <a:r>
              <a:rPr lang="ko-KR" altLang="en-US" sz="1050" dirty="0"/>
              <a:t> </a:t>
            </a:r>
            <a:r>
              <a:rPr lang="ko-KR" altLang="en-US" sz="1050" dirty="0" err="1"/>
              <a:t>Forest</a:t>
            </a:r>
            <a:r>
              <a:rPr lang="ko-KR" altLang="en-US" sz="1050" dirty="0"/>
              <a:t>", </a:t>
            </a:r>
            <a:r>
              <a:rPr lang="ko-KR" altLang="en-US" sz="1050" dirty="0" err="1"/>
              <a:t>dataframe</a:t>
            </a:r>
            <a:r>
              <a:rPr lang="ko-KR" altLang="en-US" sz="1050" dirty="0"/>
              <a:t>=</a:t>
            </a:r>
            <a:r>
              <a:rPr lang="ko-KR" altLang="en-US" sz="1050" dirty="0" err="1"/>
              <a:t>validation_results</a:t>
            </a:r>
            <a:r>
              <a:rPr lang="ko-KR" altLang="en-US" sz="1050" dirty="0"/>
              <a:t>)</a:t>
            </a:r>
          </a:p>
          <a:p>
            <a:endParaRPr lang="ko-KR" altLang="en-US" sz="1050" dirty="0"/>
          </a:p>
          <a:p>
            <a:r>
              <a:rPr lang="ko-KR" altLang="en-US" sz="1050" dirty="0"/>
              <a:t># </a:t>
            </a:r>
            <a:r>
              <a:rPr lang="ko-KR" altLang="en-US" sz="1050" dirty="0" err="1"/>
              <a:t>Visualize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Cross-Validation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Scores</a:t>
            </a:r>
            <a:endParaRPr lang="ko-KR" altLang="en-US" sz="1050" dirty="0"/>
          </a:p>
          <a:p>
            <a:r>
              <a:rPr lang="ko-KR" altLang="en-US" sz="1050" dirty="0" err="1"/>
              <a:t>plt.figure</a:t>
            </a:r>
            <a:r>
              <a:rPr lang="ko-KR" altLang="en-US" sz="1050" dirty="0"/>
              <a:t>(</a:t>
            </a:r>
            <a:r>
              <a:rPr lang="ko-KR" altLang="en-US" sz="1050" dirty="0" err="1"/>
              <a:t>figsize</a:t>
            </a:r>
            <a:r>
              <a:rPr lang="ko-KR" altLang="en-US" sz="1050" dirty="0"/>
              <a:t>=(10, 6))</a:t>
            </a:r>
          </a:p>
          <a:p>
            <a:r>
              <a:rPr lang="ko-KR" altLang="en-US" sz="1050" dirty="0" err="1"/>
              <a:t>plt.plot</a:t>
            </a:r>
            <a:r>
              <a:rPr lang="ko-KR" altLang="en-US" sz="1050" dirty="0"/>
              <a:t>(</a:t>
            </a:r>
            <a:r>
              <a:rPr lang="ko-KR" altLang="en-US" sz="1050" dirty="0" err="1"/>
              <a:t>range</a:t>
            </a:r>
            <a:r>
              <a:rPr lang="ko-KR" altLang="en-US" sz="1050" dirty="0"/>
              <a:t>(1, </a:t>
            </a:r>
            <a:r>
              <a:rPr lang="ko-KR" altLang="en-US" sz="1050" dirty="0" err="1"/>
              <a:t>len</a:t>
            </a:r>
            <a:r>
              <a:rPr lang="ko-KR" altLang="en-US" sz="1050" dirty="0"/>
              <a:t>(</a:t>
            </a:r>
            <a:r>
              <a:rPr lang="ko-KR" altLang="en-US" sz="1050" dirty="0" err="1"/>
              <a:t>cv_scores</a:t>
            </a:r>
            <a:r>
              <a:rPr lang="ko-KR" altLang="en-US" sz="1050" dirty="0"/>
              <a:t>) + 1), </a:t>
            </a:r>
            <a:r>
              <a:rPr lang="ko-KR" altLang="en-US" sz="1050" dirty="0" err="1"/>
              <a:t>cv_scores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marker</a:t>
            </a:r>
            <a:r>
              <a:rPr lang="ko-KR" altLang="en-US" sz="1050" dirty="0"/>
              <a:t>='</a:t>
            </a:r>
            <a:r>
              <a:rPr lang="ko-KR" altLang="en-US" sz="1050" dirty="0" err="1"/>
              <a:t>o</a:t>
            </a:r>
            <a:r>
              <a:rPr lang="ko-KR" altLang="en-US" sz="1050" dirty="0"/>
              <a:t>', </a:t>
            </a:r>
            <a:r>
              <a:rPr lang="ko-KR" altLang="en-US" sz="1050" dirty="0" err="1"/>
              <a:t>linestyle</a:t>
            </a:r>
            <a:r>
              <a:rPr lang="ko-KR" altLang="en-US" sz="1050" dirty="0"/>
              <a:t>='-', </a:t>
            </a:r>
            <a:r>
              <a:rPr lang="ko-KR" altLang="en-US" sz="1050" dirty="0" err="1"/>
              <a:t>label</a:t>
            </a:r>
            <a:r>
              <a:rPr lang="ko-KR" altLang="en-US" sz="1050" dirty="0"/>
              <a:t>='</a:t>
            </a:r>
            <a:r>
              <a:rPr lang="ko-KR" altLang="en-US" sz="1050" dirty="0" err="1"/>
              <a:t>Cross-Validation</a:t>
            </a:r>
            <a:r>
              <a:rPr lang="ko-KR" altLang="en-US" sz="1050" dirty="0"/>
              <a:t> AUC </a:t>
            </a:r>
            <a:r>
              <a:rPr lang="ko-KR" altLang="en-US" sz="1050" dirty="0" err="1"/>
              <a:t>Scores</a:t>
            </a:r>
            <a:r>
              <a:rPr lang="ko-KR" altLang="en-US" sz="1050" dirty="0"/>
              <a:t>')</a:t>
            </a:r>
          </a:p>
          <a:p>
            <a:r>
              <a:rPr lang="ko-KR" altLang="en-US" sz="1050" dirty="0" err="1"/>
              <a:t>plt.axhline</a:t>
            </a:r>
            <a:r>
              <a:rPr lang="ko-KR" altLang="en-US" sz="1050" dirty="0"/>
              <a:t>(</a:t>
            </a:r>
            <a:r>
              <a:rPr lang="ko-KR" altLang="en-US" sz="1050" dirty="0" err="1"/>
              <a:t>cv_mean_auc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color</a:t>
            </a:r>
            <a:r>
              <a:rPr lang="ko-KR" altLang="en-US" sz="1050" dirty="0"/>
              <a:t>='</a:t>
            </a:r>
            <a:r>
              <a:rPr lang="ko-KR" altLang="en-US" sz="1050" dirty="0" err="1"/>
              <a:t>red</a:t>
            </a:r>
            <a:r>
              <a:rPr lang="ko-KR" altLang="en-US" sz="1050" dirty="0"/>
              <a:t>', </a:t>
            </a:r>
            <a:r>
              <a:rPr lang="ko-KR" altLang="en-US" sz="1050" dirty="0" err="1"/>
              <a:t>linestyle</a:t>
            </a:r>
            <a:r>
              <a:rPr lang="ko-KR" altLang="en-US" sz="1050" dirty="0"/>
              <a:t>='--', </a:t>
            </a:r>
            <a:r>
              <a:rPr lang="ko-KR" altLang="en-US" sz="1050" dirty="0" err="1"/>
              <a:t>label</a:t>
            </a:r>
            <a:r>
              <a:rPr lang="ko-KR" altLang="en-US" sz="1050" dirty="0"/>
              <a:t>=</a:t>
            </a:r>
            <a:r>
              <a:rPr lang="ko-KR" altLang="en-US" sz="1050" dirty="0" err="1"/>
              <a:t>f'Mean</a:t>
            </a:r>
            <a:r>
              <a:rPr lang="ko-KR" altLang="en-US" sz="1050" dirty="0"/>
              <a:t> AUC = {cv_mean_auc:.2f}')</a:t>
            </a:r>
          </a:p>
          <a:p>
            <a:r>
              <a:rPr lang="ko-KR" altLang="en-US" sz="1050" dirty="0" err="1"/>
              <a:t>plt.fill_between</a:t>
            </a:r>
            <a:r>
              <a:rPr lang="ko-KR" altLang="en-US" sz="1050" dirty="0"/>
              <a:t>(</a:t>
            </a:r>
            <a:r>
              <a:rPr lang="ko-KR" altLang="en-US" sz="1050" dirty="0" err="1"/>
              <a:t>range</a:t>
            </a:r>
            <a:r>
              <a:rPr lang="ko-KR" altLang="en-US" sz="1050" dirty="0"/>
              <a:t>(1, </a:t>
            </a:r>
            <a:r>
              <a:rPr lang="ko-KR" altLang="en-US" sz="1050" dirty="0" err="1"/>
              <a:t>len</a:t>
            </a:r>
            <a:r>
              <a:rPr lang="ko-KR" altLang="en-US" sz="1050" dirty="0"/>
              <a:t>(</a:t>
            </a:r>
            <a:r>
              <a:rPr lang="ko-KR" altLang="en-US" sz="1050" dirty="0" err="1"/>
              <a:t>cv_scores</a:t>
            </a:r>
            <a:r>
              <a:rPr lang="ko-KR" altLang="en-US" sz="1050" dirty="0"/>
              <a:t>) + 1), </a:t>
            </a:r>
            <a:r>
              <a:rPr lang="ko-KR" altLang="en-US" sz="1050" dirty="0" err="1"/>
              <a:t>cv_mean_auc</a:t>
            </a:r>
            <a:r>
              <a:rPr lang="ko-KR" altLang="en-US" sz="1050" dirty="0"/>
              <a:t> - </a:t>
            </a:r>
            <a:r>
              <a:rPr lang="ko-KR" altLang="en-US" sz="1050" dirty="0" err="1"/>
              <a:t>cv_std_auc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cv_mean_auc</a:t>
            </a:r>
            <a:r>
              <a:rPr lang="ko-KR" altLang="en-US" sz="1050" dirty="0"/>
              <a:t> + </a:t>
            </a:r>
            <a:r>
              <a:rPr lang="ko-KR" altLang="en-US" sz="1050" dirty="0" err="1"/>
              <a:t>cv_std_auc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color</a:t>
            </a:r>
            <a:r>
              <a:rPr lang="ko-KR" altLang="en-US" sz="1050" dirty="0"/>
              <a:t>='</a:t>
            </a:r>
            <a:r>
              <a:rPr lang="ko-KR" altLang="en-US" sz="1050" dirty="0" err="1"/>
              <a:t>red</a:t>
            </a:r>
            <a:r>
              <a:rPr lang="ko-KR" altLang="en-US" sz="1050" dirty="0"/>
              <a:t>', </a:t>
            </a:r>
            <a:r>
              <a:rPr lang="ko-KR" altLang="en-US" sz="1050" dirty="0" err="1"/>
              <a:t>alpha</a:t>
            </a:r>
            <a:r>
              <a:rPr lang="ko-KR" altLang="en-US" sz="1050" dirty="0"/>
              <a:t>=0.2, </a:t>
            </a:r>
            <a:r>
              <a:rPr lang="ko-KR" altLang="en-US" sz="1050" dirty="0" err="1"/>
              <a:t>label</a:t>
            </a:r>
            <a:r>
              <a:rPr lang="ko-KR" altLang="en-US" sz="1050" dirty="0"/>
              <a:t>='1 </a:t>
            </a:r>
            <a:r>
              <a:rPr lang="ko-KR" altLang="en-US" sz="1050" dirty="0" err="1"/>
              <a:t>Std</a:t>
            </a:r>
            <a:r>
              <a:rPr lang="ko-KR" altLang="en-US" sz="1050" dirty="0"/>
              <a:t> </a:t>
            </a:r>
            <a:r>
              <a:rPr lang="ko-KR" altLang="en-US" sz="1050" dirty="0" err="1"/>
              <a:t>Dev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Range</a:t>
            </a:r>
            <a:r>
              <a:rPr lang="ko-KR" altLang="en-US" sz="1050" dirty="0"/>
              <a:t>')</a:t>
            </a:r>
          </a:p>
          <a:p>
            <a:r>
              <a:rPr lang="ko-KR" altLang="en-US" sz="1050" dirty="0" err="1"/>
              <a:t>plt.title</a:t>
            </a:r>
            <a:r>
              <a:rPr lang="ko-KR" altLang="en-US" sz="1050" dirty="0"/>
              <a:t>("</a:t>
            </a:r>
            <a:r>
              <a:rPr lang="ko-KR" altLang="en-US" sz="1050" dirty="0" err="1"/>
              <a:t>Cross-Validation</a:t>
            </a:r>
            <a:r>
              <a:rPr lang="ko-KR" altLang="en-US" sz="1050" dirty="0"/>
              <a:t> ROC-AUC </a:t>
            </a:r>
            <a:r>
              <a:rPr lang="ko-KR" altLang="en-US" sz="1050" dirty="0" err="1"/>
              <a:t>Scores</a:t>
            </a:r>
            <a:r>
              <a:rPr lang="ko-KR" altLang="en-US" sz="1050" dirty="0"/>
              <a:t>")</a:t>
            </a:r>
          </a:p>
          <a:p>
            <a:r>
              <a:rPr lang="ko-KR" altLang="en-US" sz="1050" dirty="0" err="1"/>
              <a:t>plt.xlabel</a:t>
            </a:r>
            <a:r>
              <a:rPr lang="ko-KR" altLang="en-US" sz="1050" dirty="0"/>
              <a:t>("</a:t>
            </a:r>
            <a:r>
              <a:rPr lang="ko-KR" altLang="en-US" sz="1050" dirty="0" err="1"/>
              <a:t>Fold</a:t>
            </a:r>
            <a:r>
              <a:rPr lang="ko-KR" altLang="en-US" sz="1050" dirty="0"/>
              <a:t>")</a:t>
            </a:r>
          </a:p>
          <a:p>
            <a:r>
              <a:rPr lang="ko-KR" altLang="en-US" sz="1050" dirty="0" err="1"/>
              <a:t>plt.ylabel</a:t>
            </a:r>
            <a:r>
              <a:rPr lang="ko-KR" altLang="en-US" sz="1050" dirty="0"/>
              <a:t>("ROC-AUC")</a:t>
            </a:r>
          </a:p>
          <a:p>
            <a:r>
              <a:rPr lang="ko-KR" altLang="en-US" sz="1050" dirty="0" err="1"/>
              <a:t>plt.legend</a:t>
            </a:r>
            <a:r>
              <a:rPr lang="ko-KR" altLang="en-US" sz="1050" dirty="0"/>
              <a:t>()</a:t>
            </a:r>
          </a:p>
          <a:p>
            <a:r>
              <a:rPr lang="ko-KR" altLang="en-US" sz="1050" dirty="0" err="1"/>
              <a:t>plt.show</a:t>
            </a:r>
            <a:r>
              <a:rPr lang="ko-KR" altLang="en-US" sz="105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87708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81B52A-8D90-8925-CA00-6B0C73D4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62" y="93081"/>
            <a:ext cx="7773485" cy="25721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282ACA-6A85-52AA-2403-A31BC79B7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869" y="364253"/>
            <a:ext cx="4803369" cy="3064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24C12F-4EFA-2D1C-A704-BE246A9C3522}"/>
              </a:ext>
            </a:extLst>
          </p:cNvPr>
          <p:cNvSpPr txBox="1"/>
          <p:nvPr/>
        </p:nvSpPr>
        <p:spPr>
          <a:xfrm>
            <a:off x="549768" y="3211374"/>
            <a:ext cx="10668837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Validation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Cross-Validation</a:t>
            </a:r>
            <a:r>
              <a:rPr lang="ko-KR" altLang="en-US" sz="1400" b="1" dirty="0"/>
              <a:t>의 결과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테스트 세트 성능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테스트 정확도</a:t>
            </a:r>
            <a:r>
              <a:rPr lang="en-US" altLang="ko-KR" sz="1400" dirty="0"/>
              <a:t>: </a:t>
            </a:r>
            <a:r>
              <a:rPr lang="ko-KR" altLang="en-US" sz="1400" dirty="0"/>
              <a:t>모델이 보이지 않는 데이터에 대한 </a:t>
            </a:r>
            <a:r>
              <a:rPr lang="en-US" altLang="ko-KR" sz="1400" dirty="0"/>
              <a:t>PONV </a:t>
            </a:r>
            <a:r>
              <a:rPr lang="ko-KR" altLang="en-US" sz="1400" dirty="0"/>
              <a:t>사례를 얼마나 잘 예측하는지 나타냅니다</a:t>
            </a:r>
            <a:r>
              <a:rPr lang="en-US" altLang="ko-KR" sz="1400" dirty="0"/>
              <a:t>. </a:t>
            </a:r>
            <a:r>
              <a:rPr lang="ko-KR" altLang="en-US" sz="1400" dirty="0"/>
              <a:t>결과는 검증 테이블에 표시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ROC-AUC </a:t>
            </a:r>
            <a:r>
              <a:rPr lang="ko-KR" altLang="en-US" sz="1400" b="1" dirty="0"/>
              <a:t>테스트</a:t>
            </a:r>
            <a:r>
              <a:rPr lang="en-US" altLang="ko-KR" sz="1400" dirty="0"/>
              <a:t>: </a:t>
            </a:r>
            <a:r>
              <a:rPr lang="ko-KR" altLang="en-US" sz="1400" dirty="0"/>
              <a:t>테스트 세트에서 </a:t>
            </a:r>
            <a:r>
              <a:rPr lang="en-US" altLang="ko-KR" sz="1400" dirty="0"/>
              <a:t>PONV</a:t>
            </a:r>
            <a:r>
              <a:rPr lang="ko-KR" altLang="en-US" sz="1400" dirty="0"/>
              <a:t>와 비 </a:t>
            </a:r>
            <a:r>
              <a:rPr lang="en-US" altLang="ko-KR" sz="1400" dirty="0"/>
              <a:t>PONV </a:t>
            </a:r>
            <a:r>
              <a:rPr lang="ko-KR" altLang="en-US" sz="1400" dirty="0"/>
              <a:t>케이스를 구별하는 모델의 기능을 반영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교차 검증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/>
              <a:t>평균 </a:t>
            </a:r>
            <a:r>
              <a:rPr lang="en-US" altLang="ko-KR" sz="1400" b="1" dirty="0"/>
              <a:t>ROC-AUC</a:t>
            </a:r>
            <a:r>
              <a:rPr lang="en-US" altLang="ko-KR" sz="1400" dirty="0"/>
              <a:t>: 5</a:t>
            </a:r>
            <a:r>
              <a:rPr lang="ko-KR" altLang="en-US" sz="1400" dirty="0"/>
              <a:t>개 </a:t>
            </a:r>
            <a:r>
              <a:rPr lang="ko-KR" altLang="en-US" sz="1400" dirty="0" err="1"/>
              <a:t>폴드의</a:t>
            </a:r>
            <a:r>
              <a:rPr lang="ko-KR" altLang="en-US" sz="1400" dirty="0"/>
              <a:t> 평균 성능은 견고성을 보장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/>
              <a:t>AUC</a:t>
            </a:r>
            <a:r>
              <a:rPr lang="ko-KR" altLang="en-US" sz="1400" b="1" dirty="0"/>
              <a:t>의 표준 편</a:t>
            </a:r>
            <a:r>
              <a:rPr lang="ko-KR" altLang="en-US" sz="1400" dirty="0"/>
              <a:t>차</a:t>
            </a:r>
            <a:r>
              <a:rPr lang="en-US" altLang="ko-KR" sz="1400" dirty="0"/>
              <a:t>: </a:t>
            </a:r>
            <a:r>
              <a:rPr lang="ko-KR" altLang="en-US" sz="1400" dirty="0"/>
              <a:t>여러 </a:t>
            </a:r>
            <a:r>
              <a:rPr lang="ko-KR" altLang="en-US" sz="1400" dirty="0" err="1"/>
              <a:t>폴드에서</a:t>
            </a:r>
            <a:r>
              <a:rPr lang="ko-KR" altLang="en-US" sz="1400" dirty="0"/>
              <a:t> 모델 성능의 변동성을 측정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ROC-AUC </a:t>
            </a:r>
            <a:r>
              <a:rPr lang="ko-KR" altLang="en-US" sz="1400" b="1" dirty="0"/>
              <a:t>시각화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 그림은 평균 </a:t>
            </a:r>
            <a:r>
              <a:rPr lang="en-US" altLang="ko-KR" sz="1400" dirty="0"/>
              <a:t>ROC-AUC</a:t>
            </a:r>
            <a:r>
              <a:rPr lang="ko-KR" altLang="en-US" sz="1400" dirty="0"/>
              <a:t>와 하나의 표준 편차로 정의된 범위를 사용하여 </a:t>
            </a:r>
            <a:r>
              <a:rPr lang="ko-KR" altLang="en-US" sz="1400" dirty="0" err="1"/>
              <a:t>폴드</a:t>
            </a:r>
            <a:r>
              <a:rPr lang="ko-KR" altLang="en-US" sz="1400" dirty="0"/>
              <a:t> 간 교차 검증 점수의 변동성을 보여줌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03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ACEB76-498A-32D2-28BD-C1ECB77B886B}"/>
              </a:ext>
            </a:extLst>
          </p:cNvPr>
          <p:cNvSpPr txBox="1"/>
          <p:nvPr/>
        </p:nvSpPr>
        <p:spPr>
          <a:xfrm>
            <a:off x="132738" y="1456888"/>
            <a:ext cx="8180439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# </a:t>
            </a:r>
            <a:r>
              <a:rPr lang="ko-KR" altLang="en-US" sz="900" dirty="0" err="1"/>
              <a:t>Reloading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dataset</a:t>
            </a:r>
            <a:endParaRPr lang="ko-KR" altLang="en-US" sz="900" dirty="0"/>
          </a:p>
          <a:p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pandas</a:t>
            </a:r>
            <a:r>
              <a:rPr lang="ko-KR" altLang="en-US" sz="900" dirty="0"/>
              <a:t> </a:t>
            </a:r>
            <a:r>
              <a:rPr lang="ko-KR" altLang="en-US" sz="900" dirty="0" err="1"/>
              <a:t>as</a:t>
            </a:r>
            <a:r>
              <a:rPr lang="ko-KR" altLang="en-US" sz="900" dirty="0"/>
              <a:t> </a:t>
            </a:r>
            <a:r>
              <a:rPr lang="ko-KR" altLang="en-US" sz="900" dirty="0" err="1"/>
              <a:t>pd</a:t>
            </a:r>
            <a:endParaRPr lang="ko-KR" altLang="en-US" sz="900" dirty="0"/>
          </a:p>
          <a:p>
            <a:r>
              <a:rPr lang="ko-KR" altLang="en-US" sz="900" dirty="0" err="1"/>
              <a:t>from</a:t>
            </a:r>
            <a:r>
              <a:rPr lang="ko-KR" altLang="en-US" sz="900" dirty="0"/>
              <a:t> </a:t>
            </a:r>
            <a:r>
              <a:rPr lang="ko-KR" altLang="en-US" sz="900" dirty="0" err="1"/>
              <a:t>sklearn.model_selection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train_test_split</a:t>
            </a:r>
            <a:endParaRPr lang="ko-KR" altLang="en-US" sz="900" dirty="0"/>
          </a:p>
          <a:p>
            <a:r>
              <a:rPr lang="ko-KR" altLang="en-US" sz="900" dirty="0" err="1"/>
              <a:t>from</a:t>
            </a:r>
            <a:r>
              <a:rPr lang="ko-KR" altLang="en-US" sz="900" dirty="0"/>
              <a:t> </a:t>
            </a:r>
            <a:r>
              <a:rPr lang="ko-KR" altLang="en-US" sz="900" dirty="0" err="1"/>
              <a:t>sklearn.ensemble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RandomForestClassifier</a:t>
            </a:r>
            <a:endParaRPr lang="ko-KR" altLang="en-US" sz="900" dirty="0"/>
          </a:p>
          <a:p>
            <a:r>
              <a:rPr lang="ko-KR" altLang="en-US" sz="900" dirty="0" err="1"/>
              <a:t>from</a:t>
            </a:r>
            <a:r>
              <a:rPr lang="ko-KR" altLang="en-US" sz="900" dirty="0"/>
              <a:t> </a:t>
            </a:r>
            <a:r>
              <a:rPr lang="ko-KR" altLang="en-US" sz="900" dirty="0" err="1"/>
              <a:t>sklearn.metrics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roc_auc_score</a:t>
            </a:r>
            <a:r>
              <a:rPr lang="ko-KR" altLang="en-US" sz="900" dirty="0"/>
              <a:t>, </a:t>
            </a:r>
            <a:r>
              <a:rPr lang="ko-KR" altLang="en-US" sz="900" dirty="0" err="1"/>
              <a:t>roc_curve</a:t>
            </a:r>
            <a:r>
              <a:rPr lang="ko-KR" altLang="en-US" sz="900" dirty="0"/>
              <a:t>, </a:t>
            </a:r>
            <a:r>
              <a:rPr lang="ko-KR" altLang="en-US" sz="900" dirty="0" err="1"/>
              <a:t>confusion_matrix</a:t>
            </a:r>
            <a:r>
              <a:rPr lang="ko-KR" altLang="en-US" sz="900" dirty="0"/>
              <a:t>, </a:t>
            </a:r>
            <a:r>
              <a:rPr lang="ko-KR" altLang="en-US" sz="900" dirty="0" err="1"/>
              <a:t>accuracy_score</a:t>
            </a:r>
            <a:endParaRPr lang="ko-KR" altLang="en-US" sz="900" dirty="0"/>
          </a:p>
          <a:p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matplotlib.pyplot</a:t>
            </a:r>
            <a:r>
              <a:rPr lang="ko-KR" altLang="en-US" sz="900" dirty="0"/>
              <a:t> </a:t>
            </a:r>
            <a:r>
              <a:rPr lang="ko-KR" altLang="en-US" sz="900" dirty="0" err="1"/>
              <a:t>as</a:t>
            </a:r>
            <a:r>
              <a:rPr lang="ko-KR" altLang="en-US" sz="900" dirty="0"/>
              <a:t> </a:t>
            </a:r>
            <a:r>
              <a:rPr lang="ko-KR" altLang="en-US" sz="900" dirty="0" err="1"/>
              <a:t>plt</a:t>
            </a:r>
            <a:endParaRPr lang="ko-KR" altLang="en-US" sz="900" dirty="0"/>
          </a:p>
          <a:p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seaborn</a:t>
            </a:r>
            <a:r>
              <a:rPr lang="ko-KR" altLang="en-US" sz="900" dirty="0"/>
              <a:t> </a:t>
            </a:r>
            <a:r>
              <a:rPr lang="ko-KR" altLang="en-US" sz="900" dirty="0" err="1"/>
              <a:t>as</a:t>
            </a:r>
            <a:r>
              <a:rPr lang="ko-KR" altLang="en-US" sz="900" dirty="0"/>
              <a:t> </a:t>
            </a:r>
            <a:r>
              <a:rPr lang="ko-KR" altLang="en-US" sz="900" dirty="0" err="1"/>
              <a:t>sns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Load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re-uploaded</a:t>
            </a:r>
            <a:r>
              <a:rPr lang="ko-KR" altLang="en-US" sz="900" dirty="0"/>
              <a:t> </a:t>
            </a:r>
            <a:r>
              <a:rPr lang="ko-KR" altLang="en-US" sz="900" dirty="0" err="1"/>
              <a:t>dataset</a:t>
            </a:r>
            <a:endParaRPr lang="ko-KR" altLang="en-US" sz="900" dirty="0"/>
          </a:p>
          <a:p>
            <a:r>
              <a:rPr lang="ko-KR" altLang="en-US" sz="900" dirty="0" err="1"/>
              <a:t>file_path</a:t>
            </a:r>
            <a:r>
              <a:rPr lang="ko-KR" altLang="en-US" sz="900" dirty="0"/>
              <a:t> = '/</a:t>
            </a:r>
            <a:r>
              <a:rPr lang="ko-KR" altLang="en-US" sz="900" dirty="0" err="1"/>
              <a:t>mnt</a:t>
            </a:r>
            <a:r>
              <a:rPr lang="ko-KR" altLang="en-US" sz="900" dirty="0"/>
              <a:t>/</a:t>
            </a:r>
            <a:r>
              <a:rPr lang="ko-KR" altLang="en-US" sz="900" dirty="0" err="1"/>
              <a:t>data</a:t>
            </a:r>
            <a:r>
              <a:rPr lang="ko-KR" altLang="en-US" sz="900" dirty="0"/>
              <a:t>/normalized_total_2023_05_noname(</a:t>
            </a:r>
            <a:r>
              <a:rPr lang="ko-KR" altLang="en-US" sz="900" dirty="0" err="1"/>
              <a:t>결측치</a:t>
            </a:r>
            <a:r>
              <a:rPr lang="ko-KR" altLang="en-US" sz="900" dirty="0"/>
              <a:t> 1차 처리).</a:t>
            </a:r>
            <a:r>
              <a:rPr lang="ko-KR" altLang="en-US" sz="900" dirty="0" err="1"/>
              <a:t>xlsx</a:t>
            </a:r>
            <a:r>
              <a:rPr lang="ko-KR" altLang="en-US" sz="900" dirty="0"/>
              <a:t>'</a:t>
            </a:r>
          </a:p>
          <a:p>
            <a:r>
              <a:rPr lang="ko-KR" altLang="en-US" sz="900" dirty="0" err="1"/>
              <a:t>data</a:t>
            </a:r>
            <a:r>
              <a:rPr lang="ko-KR" altLang="en-US" sz="900" dirty="0"/>
              <a:t> = </a:t>
            </a:r>
            <a:r>
              <a:rPr lang="ko-KR" altLang="en-US" sz="900" dirty="0" err="1"/>
              <a:t>pd.ExcelFile</a:t>
            </a:r>
            <a:r>
              <a:rPr lang="ko-KR" altLang="en-US" sz="900" dirty="0"/>
              <a:t>(</a:t>
            </a:r>
            <a:r>
              <a:rPr lang="ko-KR" altLang="en-US" sz="900" dirty="0" err="1"/>
              <a:t>file_path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 err="1"/>
              <a:t>df</a:t>
            </a:r>
            <a:r>
              <a:rPr lang="ko-KR" altLang="en-US" sz="900" dirty="0"/>
              <a:t> = </a:t>
            </a:r>
            <a:r>
              <a:rPr lang="ko-KR" altLang="en-US" sz="900" dirty="0" err="1"/>
              <a:t>data.parse</a:t>
            </a:r>
            <a:r>
              <a:rPr lang="ko-KR" altLang="en-US" sz="900" dirty="0"/>
              <a:t>('Sheet1')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Prepare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data</a:t>
            </a:r>
            <a:endParaRPr lang="ko-KR" altLang="en-US" sz="900" dirty="0"/>
          </a:p>
          <a:p>
            <a:r>
              <a:rPr lang="ko-KR" altLang="en-US" sz="900" dirty="0" err="1"/>
              <a:t>X</a:t>
            </a:r>
            <a:r>
              <a:rPr lang="ko-KR" altLang="en-US" sz="900" dirty="0"/>
              <a:t> = </a:t>
            </a:r>
            <a:r>
              <a:rPr lang="ko-KR" altLang="en-US" sz="900" dirty="0" err="1"/>
              <a:t>pd.get_dummies</a:t>
            </a:r>
            <a:r>
              <a:rPr lang="ko-KR" altLang="en-US" sz="900" dirty="0"/>
              <a:t>(</a:t>
            </a:r>
            <a:r>
              <a:rPr lang="ko-KR" altLang="en-US" sz="900" dirty="0" err="1"/>
              <a:t>df</a:t>
            </a:r>
            <a:r>
              <a:rPr lang="ko-KR" altLang="en-US" sz="900" dirty="0"/>
              <a:t>[['</a:t>
            </a:r>
            <a:r>
              <a:rPr lang="ko-KR" altLang="en-US" sz="900" dirty="0" err="1"/>
              <a:t>age</a:t>
            </a:r>
            <a:r>
              <a:rPr lang="ko-KR" altLang="en-US" sz="900" dirty="0"/>
              <a:t>', '</a:t>
            </a:r>
            <a:r>
              <a:rPr lang="ko-KR" altLang="en-US" sz="900" dirty="0" err="1"/>
              <a:t>height</a:t>
            </a:r>
            <a:r>
              <a:rPr lang="ko-KR" altLang="en-US" sz="900" dirty="0"/>
              <a:t>', '</a:t>
            </a:r>
            <a:r>
              <a:rPr lang="ko-KR" altLang="en-US" sz="900" dirty="0" err="1"/>
              <a:t>weight</a:t>
            </a:r>
            <a:r>
              <a:rPr lang="ko-KR" altLang="en-US" sz="900" dirty="0"/>
              <a:t>', '</a:t>
            </a:r>
            <a:r>
              <a:rPr lang="ko-KR" altLang="en-US" sz="900" dirty="0" err="1"/>
              <a:t>gender</a:t>
            </a:r>
            <a:r>
              <a:rPr lang="ko-KR" altLang="en-US" sz="900" dirty="0"/>
              <a:t>', '</a:t>
            </a:r>
            <a:r>
              <a:rPr lang="ko-KR" altLang="en-US" sz="900" dirty="0" err="1"/>
              <a:t>sergery</a:t>
            </a:r>
            <a:r>
              <a:rPr lang="ko-KR" altLang="en-US" sz="900" dirty="0"/>
              <a:t>']], </a:t>
            </a:r>
            <a:r>
              <a:rPr lang="ko-KR" altLang="en-US" sz="900" dirty="0" err="1"/>
              <a:t>drop_first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 err="1"/>
              <a:t>y</a:t>
            </a:r>
            <a:r>
              <a:rPr lang="ko-KR" altLang="en-US" sz="900" dirty="0"/>
              <a:t> = </a:t>
            </a:r>
            <a:r>
              <a:rPr lang="ko-KR" altLang="en-US" sz="900" dirty="0" err="1"/>
              <a:t>df</a:t>
            </a:r>
            <a:r>
              <a:rPr lang="ko-KR" altLang="en-US" sz="900" dirty="0"/>
              <a:t>['PONV0']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Split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data</a:t>
            </a:r>
            <a:endParaRPr lang="ko-KR" altLang="en-US" sz="900" dirty="0"/>
          </a:p>
          <a:p>
            <a:r>
              <a:rPr lang="ko-KR" altLang="en-US" sz="900" dirty="0" err="1"/>
              <a:t>X_train</a:t>
            </a:r>
            <a:r>
              <a:rPr lang="ko-KR" altLang="en-US" sz="900" dirty="0"/>
              <a:t>, </a:t>
            </a:r>
            <a:r>
              <a:rPr lang="ko-KR" altLang="en-US" sz="900" dirty="0" err="1"/>
              <a:t>X_test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y_train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y_test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train_test_split</a:t>
            </a:r>
            <a:r>
              <a:rPr lang="ko-KR" altLang="en-US" sz="900" dirty="0"/>
              <a:t>(</a:t>
            </a:r>
            <a:r>
              <a:rPr lang="ko-KR" altLang="en-US" sz="900" dirty="0" err="1"/>
              <a:t>X</a:t>
            </a:r>
            <a:r>
              <a:rPr lang="ko-KR" altLang="en-US" sz="900" dirty="0"/>
              <a:t>, </a:t>
            </a:r>
            <a:r>
              <a:rPr lang="ko-KR" altLang="en-US" sz="900" dirty="0" err="1"/>
              <a:t>y</a:t>
            </a:r>
            <a:r>
              <a:rPr lang="ko-KR" altLang="en-US" sz="900" dirty="0"/>
              <a:t>, </a:t>
            </a:r>
            <a:r>
              <a:rPr lang="ko-KR" altLang="en-US" sz="900" dirty="0" err="1"/>
              <a:t>test_size</a:t>
            </a:r>
            <a:r>
              <a:rPr lang="ko-KR" altLang="en-US" sz="900" dirty="0"/>
              <a:t>=0.3, </a:t>
            </a:r>
            <a:r>
              <a:rPr lang="ko-KR" altLang="en-US" sz="900" dirty="0" err="1"/>
              <a:t>random_state</a:t>
            </a:r>
            <a:r>
              <a:rPr lang="ko-KR" altLang="en-US" sz="900" dirty="0"/>
              <a:t>=42, </a:t>
            </a:r>
            <a:r>
              <a:rPr lang="ko-KR" altLang="en-US" sz="900" dirty="0" err="1"/>
              <a:t>stratify</a:t>
            </a:r>
            <a:r>
              <a:rPr lang="ko-KR" altLang="en-US" sz="900" dirty="0"/>
              <a:t>=</a:t>
            </a:r>
            <a:r>
              <a:rPr lang="ko-KR" altLang="en-US" sz="900" dirty="0" err="1"/>
              <a:t>y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Train</a:t>
            </a:r>
            <a:r>
              <a:rPr lang="ko-KR" altLang="en-US" sz="900" dirty="0"/>
              <a:t>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basic</a:t>
            </a:r>
            <a:r>
              <a:rPr lang="ko-KR" altLang="en-US" sz="900" dirty="0"/>
              <a:t> </a:t>
            </a:r>
            <a:r>
              <a:rPr lang="ko-KR" altLang="en-US" sz="900" dirty="0" err="1"/>
              <a:t>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model</a:t>
            </a:r>
            <a:endParaRPr lang="ko-KR" altLang="en-US" sz="900" dirty="0"/>
          </a:p>
          <a:p>
            <a:r>
              <a:rPr lang="ko-KR" altLang="en-US" sz="900" dirty="0" err="1"/>
              <a:t>rf_model</a:t>
            </a:r>
            <a:r>
              <a:rPr lang="ko-KR" altLang="en-US" sz="900" dirty="0"/>
              <a:t> = </a:t>
            </a:r>
            <a:r>
              <a:rPr lang="ko-KR" altLang="en-US" sz="900" dirty="0" err="1"/>
              <a:t>RandomForestClassifier</a:t>
            </a:r>
            <a:r>
              <a:rPr lang="ko-KR" altLang="en-US" sz="900" dirty="0"/>
              <a:t>(</a:t>
            </a:r>
            <a:r>
              <a:rPr lang="ko-KR" altLang="en-US" sz="900" dirty="0" err="1"/>
              <a:t>random_state</a:t>
            </a:r>
            <a:r>
              <a:rPr lang="ko-KR" altLang="en-US" sz="900" dirty="0"/>
              <a:t>=42, </a:t>
            </a:r>
            <a:r>
              <a:rPr lang="ko-KR" altLang="en-US" sz="900" dirty="0" err="1"/>
              <a:t>n_estimators</a:t>
            </a:r>
            <a:r>
              <a:rPr lang="ko-KR" altLang="en-US" sz="900" dirty="0"/>
              <a:t>=100)</a:t>
            </a:r>
          </a:p>
          <a:p>
            <a:r>
              <a:rPr lang="ko-KR" altLang="en-US" sz="900" dirty="0" err="1"/>
              <a:t>rf_model.fit</a:t>
            </a:r>
            <a:r>
              <a:rPr lang="ko-KR" altLang="en-US" sz="900" dirty="0"/>
              <a:t>(</a:t>
            </a:r>
            <a:r>
              <a:rPr lang="ko-KR" altLang="en-US" sz="900" dirty="0" err="1"/>
              <a:t>X_train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y_train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Predictions</a:t>
            </a:r>
            <a:endParaRPr lang="ko-KR" altLang="en-US" sz="900" dirty="0"/>
          </a:p>
          <a:p>
            <a:r>
              <a:rPr lang="ko-KR" altLang="en-US" sz="900" dirty="0" err="1"/>
              <a:t>y_pred</a:t>
            </a:r>
            <a:r>
              <a:rPr lang="ko-KR" altLang="en-US" sz="900" dirty="0"/>
              <a:t> = </a:t>
            </a:r>
            <a:r>
              <a:rPr lang="ko-KR" altLang="en-US" sz="900" dirty="0" err="1"/>
              <a:t>rf_model.predict</a:t>
            </a:r>
            <a:r>
              <a:rPr lang="ko-KR" altLang="en-US" sz="900" dirty="0"/>
              <a:t>(</a:t>
            </a:r>
            <a:r>
              <a:rPr lang="ko-KR" altLang="en-US" sz="900" dirty="0" err="1"/>
              <a:t>X_test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 err="1"/>
              <a:t>y_proba</a:t>
            </a:r>
            <a:r>
              <a:rPr lang="ko-KR" altLang="en-US" sz="900" dirty="0"/>
              <a:t> = </a:t>
            </a:r>
            <a:r>
              <a:rPr lang="ko-KR" altLang="en-US" sz="900" dirty="0" err="1"/>
              <a:t>rf_model.predict_proba</a:t>
            </a:r>
            <a:r>
              <a:rPr lang="ko-KR" altLang="en-US" sz="900" dirty="0"/>
              <a:t>(</a:t>
            </a:r>
            <a:r>
              <a:rPr lang="ko-KR" altLang="en-US" sz="900" dirty="0" err="1"/>
              <a:t>X_test</a:t>
            </a:r>
            <a:r>
              <a:rPr lang="ko-KR" altLang="en-US" sz="900" dirty="0"/>
              <a:t>)[:, 1]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Metrics</a:t>
            </a:r>
            <a:endParaRPr lang="ko-KR" altLang="en-US" sz="900" dirty="0"/>
          </a:p>
          <a:p>
            <a:r>
              <a:rPr lang="ko-KR" altLang="en-US" sz="900" dirty="0" err="1"/>
              <a:t>accuracy</a:t>
            </a:r>
            <a:r>
              <a:rPr lang="ko-KR" altLang="en-US" sz="900" dirty="0"/>
              <a:t> = </a:t>
            </a:r>
            <a:r>
              <a:rPr lang="ko-KR" altLang="en-US" sz="900" dirty="0" err="1"/>
              <a:t>accuracy_score</a:t>
            </a:r>
            <a:r>
              <a:rPr lang="ko-KR" altLang="en-US" sz="900" dirty="0"/>
              <a:t>(</a:t>
            </a:r>
            <a:r>
              <a:rPr lang="ko-KR" altLang="en-US" sz="900" dirty="0" err="1"/>
              <a:t>y_test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y_pred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 err="1"/>
              <a:t>roc_auc</a:t>
            </a:r>
            <a:r>
              <a:rPr lang="ko-KR" altLang="en-US" sz="900" dirty="0"/>
              <a:t> = </a:t>
            </a:r>
            <a:r>
              <a:rPr lang="ko-KR" altLang="en-US" sz="900" dirty="0" err="1"/>
              <a:t>roc_auc_score</a:t>
            </a:r>
            <a:r>
              <a:rPr lang="ko-KR" altLang="en-US" sz="900" dirty="0"/>
              <a:t>(</a:t>
            </a:r>
            <a:r>
              <a:rPr lang="ko-KR" altLang="en-US" sz="900" dirty="0" err="1"/>
              <a:t>y_test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y_proba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 err="1"/>
              <a:t>conf_matrix</a:t>
            </a:r>
            <a:r>
              <a:rPr lang="ko-KR" altLang="en-US" sz="900" dirty="0"/>
              <a:t> = </a:t>
            </a:r>
            <a:r>
              <a:rPr lang="ko-KR" altLang="en-US" sz="900" dirty="0" err="1"/>
              <a:t>confusion_matrix</a:t>
            </a:r>
            <a:r>
              <a:rPr lang="ko-KR" altLang="en-US" sz="900" dirty="0"/>
              <a:t>(</a:t>
            </a:r>
            <a:r>
              <a:rPr lang="ko-KR" altLang="en-US" sz="900" dirty="0" err="1"/>
              <a:t>y_test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y_pred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Visualization</a:t>
            </a:r>
            <a:r>
              <a:rPr lang="ko-KR" altLang="en-US" sz="900" dirty="0"/>
              <a:t> 1: </a:t>
            </a:r>
            <a:r>
              <a:rPr lang="ko-KR" altLang="en-US" sz="900" dirty="0" err="1"/>
              <a:t>Feature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Importance</a:t>
            </a:r>
            <a:endParaRPr lang="ko-KR" altLang="en-US" sz="900" dirty="0"/>
          </a:p>
          <a:p>
            <a:r>
              <a:rPr lang="ko-KR" altLang="en-US" sz="900" dirty="0" err="1"/>
              <a:t>feature_importances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pd.DataFrame</a:t>
            </a:r>
            <a:r>
              <a:rPr lang="ko-KR" altLang="en-US" sz="900" dirty="0"/>
              <a:t>({</a:t>
            </a:r>
          </a:p>
          <a:p>
            <a:r>
              <a:rPr lang="ko-KR" altLang="en-US" sz="900" dirty="0"/>
              <a:t>    '</a:t>
            </a:r>
            <a:r>
              <a:rPr lang="ko-KR" altLang="en-US" sz="900" dirty="0" err="1"/>
              <a:t>Feature</a:t>
            </a:r>
            <a:r>
              <a:rPr lang="ko-KR" altLang="en-US" sz="900" dirty="0"/>
              <a:t>': </a:t>
            </a:r>
            <a:r>
              <a:rPr lang="ko-KR" altLang="en-US" sz="900" dirty="0" err="1"/>
              <a:t>X.columns</a:t>
            </a:r>
            <a:r>
              <a:rPr lang="ko-KR" altLang="en-US" sz="900" dirty="0"/>
              <a:t>,</a:t>
            </a:r>
          </a:p>
          <a:p>
            <a:r>
              <a:rPr lang="ko-KR" altLang="en-US" sz="900" dirty="0"/>
              <a:t>    '</a:t>
            </a:r>
            <a:r>
              <a:rPr lang="ko-KR" altLang="en-US" sz="900" dirty="0" err="1"/>
              <a:t>Importance</a:t>
            </a:r>
            <a:r>
              <a:rPr lang="ko-KR" altLang="en-US" sz="900" dirty="0"/>
              <a:t>': </a:t>
            </a:r>
            <a:r>
              <a:rPr lang="ko-KR" altLang="en-US" sz="900" dirty="0" err="1"/>
              <a:t>rf_model.feature_importances</a:t>
            </a:r>
            <a:r>
              <a:rPr lang="ko-KR" altLang="en-US" sz="900" dirty="0"/>
              <a:t>_</a:t>
            </a:r>
          </a:p>
          <a:p>
            <a:r>
              <a:rPr lang="ko-KR" altLang="en-US" sz="900" dirty="0"/>
              <a:t>}).</a:t>
            </a:r>
            <a:r>
              <a:rPr lang="ko-KR" altLang="en-US" sz="900" dirty="0" err="1"/>
              <a:t>sort_values</a:t>
            </a:r>
            <a:r>
              <a:rPr lang="ko-KR" altLang="en-US" sz="900" dirty="0"/>
              <a:t>(</a:t>
            </a:r>
            <a:r>
              <a:rPr lang="ko-KR" altLang="en-US" sz="900" dirty="0" err="1"/>
              <a:t>by</a:t>
            </a:r>
            <a:r>
              <a:rPr lang="ko-KR" altLang="en-US" sz="900" dirty="0"/>
              <a:t>='</a:t>
            </a:r>
            <a:r>
              <a:rPr lang="ko-KR" altLang="en-US" sz="900" dirty="0" err="1"/>
              <a:t>Importance</a:t>
            </a:r>
            <a:r>
              <a:rPr lang="ko-KR" altLang="en-US" sz="900" dirty="0"/>
              <a:t>', </a:t>
            </a:r>
            <a:r>
              <a:rPr lang="ko-KR" altLang="en-US" sz="900" dirty="0" err="1"/>
              <a:t>ascending</a:t>
            </a:r>
            <a:r>
              <a:rPr lang="ko-KR" altLang="en-US" sz="900" dirty="0"/>
              <a:t>=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4D35C-0D6A-FB4A-3376-B18E9029352F}"/>
              </a:ext>
            </a:extLst>
          </p:cNvPr>
          <p:cNvSpPr txBox="1"/>
          <p:nvPr/>
        </p:nvSpPr>
        <p:spPr>
          <a:xfrm>
            <a:off x="5963262" y="1587419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plt.figure</a:t>
            </a:r>
            <a:r>
              <a:rPr lang="ko-KR" altLang="en-US" sz="900" dirty="0"/>
              <a:t>(</a:t>
            </a:r>
            <a:r>
              <a:rPr lang="ko-KR" altLang="en-US" sz="900" dirty="0" err="1"/>
              <a:t>figsize</a:t>
            </a:r>
            <a:r>
              <a:rPr lang="ko-KR" altLang="en-US" sz="900" dirty="0"/>
              <a:t>=(10, 6))</a:t>
            </a:r>
          </a:p>
          <a:p>
            <a:r>
              <a:rPr lang="ko-KR" altLang="en-US" sz="900" dirty="0" err="1"/>
              <a:t>sns.barplot</a:t>
            </a:r>
            <a:r>
              <a:rPr lang="ko-KR" altLang="en-US" sz="900" dirty="0"/>
              <a:t>(</a:t>
            </a:r>
            <a:r>
              <a:rPr lang="ko-KR" altLang="en-US" sz="900" dirty="0" err="1"/>
              <a:t>x</a:t>
            </a:r>
            <a:r>
              <a:rPr lang="ko-KR" altLang="en-US" sz="900" dirty="0"/>
              <a:t>='</a:t>
            </a:r>
            <a:r>
              <a:rPr lang="ko-KR" altLang="en-US" sz="900" dirty="0" err="1"/>
              <a:t>Importance</a:t>
            </a:r>
            <a:r>
              <a:rPr lang="ko-KR" altLang="en-US" sz="900" dirty="0"/>
              <a:t>', </a:t>
            </a:r>
            <a:r>
              <a:rPr lang="ko-KR" altLang="en-US" sz="900" dirty="0" err="1"/>
              <a:t>y</a:t>
            </a:r>
            <a:r>
              <a:rPr lang="ko-KR" altLang="en-US" sz="900" dirty="0"/>
              <a:t>='</a:t>
            </a:r>
            <a:r>
              <a:rPr lang="ko-KR" altLang="en-US" sz="900" dirty="0" err="1"/>
              <a:t>Feature</a:t>
            </a:r>
            <a:r>
              <a:rPr lang="ko-KR" altLang="en-US" sz="900" dirty="0"/>
              <a:t>', </a:t>
            </a:r>
            <a:r>
              <a:rPr lang="ko-KR" altLang="en-US" sz="900" dirty="0" err="1"/>
              <a:t>data</a:t>
            </a:r>
            <a:r>
              <a:rPr lang="ko-KR" altLang="en-US" sz="900" dirty="0"/>
              <a:t>=</a:t>
            </a:r>
            <a:r>
              <a:rPr lang="ko-KR" altLang="en-US" sz="900" dirty="0" err="1"/>
              <a:t>feature_importances</a:t>
            </a:r>
            <a:r>
              <a:rPr lang="ko-KR" altLang="en-US" sz="900" dirty="0"/>
              <a:t>, </a:t>
            </a:r>
            <a:r>
              <a:rPr lang="ko-KR" altLang="en-US" sz="900" dirty="0" err="1"/>
              <a:t>palette</a:t>
            </a:r>
            <a:r>
              <a:rPr lang="ko-KR" altLang="en-US" sz="900" dirty="0"/>
              <a:t>="</a:t>
            </a:r>
            <a:r>
              <a:rPr lang="ko-KR" altLang="en-US" sz="900" dirty="0" err="1"/>
              <a:t>viridis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plt.title</a:t>
            </a:r>
            <a:r>
              <a:rPr lang="ko-KR" altLang="en-US" sz="900" dirty="0"/>
              <a:t>("</a:t>
            </a:r>
            <a:r>
              <a:rPr lang="ko-KR" altLang="en-US" sz="900" dirty="0" err="1"/>
              <a:t>Feature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Importance</a:t>
            </a:r>
            <a:r>
              <a:rPr lang="ko-KR" altLang="en-US" sz="900" dirty="0"/>
              <a:t> </a:t>
            </a:r>
            <a:r>
              <a:rPr lang="ko-KR" altLang="en-US" sz="900" dirty="0" err="1"/>
              <a:t>in</a:t>
            </a:r>
            <a:r>
              <a:rPr lang="ko-KR" altLang="en-US" sz="900" dirty="0"/>
              <a:t> </a:t>
            </a:r>
            <a:r>
              <a:rPr lang="ko-KR" altLang="en-US" sz="900" dirty="0" err="1"/>
              <a:t>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plt.show</a:t>
            </a:r>
            <a:r>
              <a:rPr lang="ko-KR" altLang="en-US" sz="900" dirty="0"/>
              <a:t>()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Visualization</a:t>
            </a:r>
            <a:r>
              <a:rPr lang="ko-KR" altLang="en-US" sz="900" dirty="0"/>
              <a:t> 2: ROC </a:t>
            </a:r>
            <a:r>
              <a:rPr lang="ko-KR" altLang="en-US" sz="900" dirty="0" err="1"/>
              <a:t>Curve</a:t>
            </a:r>
            <a:endParaRPr lang="ko-KR" altLang="en-US" sz="900" dirty="0"/>
          </a:p>
          <a:p>
            <a:r>
              <a:rPr lang="ko-KR" altLang="en-US" sz="900" dirty="0" err="1"/>
              <a:t>fpr</a:t>
            </a:r>
            <a:r>
              <a:rPr lang="ko-KR" altLang="en-US" sz="900" dirty="0"/>
              <a:t>, </a:t>
            </a:r>
            <a:r>
              <a:rPr lang="ko-KR" altLang="en-US" sz="900" dirty="0" err="1"/>
              <a:t>tpr</a:t>
            </a:r>
            <a:r>
              <a:rPr lang="ko-KR" altLang="en-US" sz="900" dirty="0"/>
              <a:t>, </a:t>
            </a:r>
            <a:r>
              <a:rPr lang="ko-KR" altLang="en-US" sz="900" dirty="0" err="1"/>
              <a:t>thresholds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roc_curve</a:t>
            </a:r>
            <a:r>
              <a:rPr lang="ko-KR" altLang="en-US" sz="900" dirty="0"/>
              <a:t>(</a:t>
            </a:r>
            <a:r>
              <a:rPr lang="ko-KR" altLang="en-US" sz="900" dirty="0" err="1"/>
              <a:t>y_test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y_proba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 err="1"/>
              <a:t>plt.figure</a:t>
            </a:r>
            <a:r>
              <a:rPr lang="ko-KR" altLang="en-US" sz="900" dirty="0"/>
              <a:t>(</a:t>
            </a:r>
            <a:r>
              <a:rPr lang="ko-KR" altLang="en-US" sz="900" dirty="0" err="1"/>
              <a:t>figsize</a:t>
            </a:r>
            <a:r>
              <a:rPr lang="ko-KR" altLang="en-US" sz="900" dirty="0"/>
              <a:t>=(10, 6))</a:t>
            </a:r>
          </a:p>
          <a:p>
            <a:r>
              <a:rPr lang="ko-KR" altLang="en-US" sz="900" dirty="0" err="1"/>
              <a:t>plt.plot</a:t>
            </a:r>
            <a:r>
              <a:rPr lang="ko-KR" altLang="en-US" sz="900" dirty="0"/>
              <a:t>(</a:t>
            </a:r>
            <a:r>
              <a:rPr lang="ko-KR" altLang="en-US" sz="900" dirty="0" err="1"/>
              <a:t>fpr</a:t>
            </a:r>
            <a:r>
              <a:rPr lang="ko-KR" altLang="en-US" sz="900" dirty="0"/>
              <a:t>, </a:t>
            </a:r>
            <a:r>
              <a:rPr lang="ko-KR" altLang="en-US" sz="900" dirty="0" err="1"/>
              <a:t>tpr</a:t>
            </a:r>
            <a:r>
              <a:rPr lang="ko-KR" altLang="en-US" sz="900" dirty="0"/>
              <a:t>, </a:t>
            </a:r>
            <a:r>
              <a:rPr lang="ko-KR" altLang="en-US" sz="900" dirty="0" err="1"/>
              <a:t>label</a:t>
            </a:r>
            <a:r>
              <a:rPr lang="ko-KR" altLang="en-US" sz="900" dirty="0"/>
              <a:t>=</a:t>
            </a:r>
            <a:r>
              <a:rPr lang="ko-KR" altLang="en-US" sz="900" dirty="0" err="1"/>
              <a:t>f"ROC</a:t>
            </a:r>
            <a:r>
              <a:rPr lang="ko-KR" altLang="en-US" sz="900" dirty="0"/>
              <a:t> </a:t>
            </a:r>
            <a:r>
              <a:rPr lang="ko-KR" altLang="en-US" sz="900" dirty="0" err="1"/>
              <a:t>Curve</a:t>
            </a:r>
            <a:r>
              <a:rPr lang="ko-KR" altLang="en-US" sz="900" dirty="0"/>
              <a:t> (AUC = {roc_auc:.2f})")</a:t>
            </a:r>
          </a:p>
          <a:p>
            <a:r>
              <a:rPr lang="ko-KR" altLang="en-US" sz="900" dirty="0" err="1"/>
              <a:t>plt.plot</a:t>
            </a:r>
            <a:r>
              <a:rPr lang="ko-KR" altLang="en-US" sz="900" dirty="0"/>
              <a:t>([0, 1], [0, 1], </a:t>
            </a:r>
            <a:r>
              <a:rPr lang="ko-KR" altLang="en-US" sz="900" dirty="0" err="1"/>
              <a:t>linestyle</a:t>
            </a:r>
            <a:r>
              <a:rPr lang="ko-KR" altLang="en-US" sz="900" dirty="0"/>
              <a:t>='--', </a:t>
            </a:r>
            <a:r>
              <a:rPr lang="ko-KR" altLang="en-US" sz="900" dirty="0" err="1"/>
              <a:t>color</a:t>
            </a:r>
            <a:r>
              <a:rPr lang="ko-KR" altLang="en-US" sz="900" dirty="0"/>
              <a:t>='</a:t>
            </a:r>
            <a:r>
              <a:rPr lang="ko-KR" altLang="en-US" sz="900" dirty="0" err="1"/>
              <a:t>gray</a:t>
            </a:r>
            <a:r>
              <a:rPr lang="ko-KR" altLang="en-US" sz="900" dirty="0"/>
              <a:t>')</a:t>
            </a:r>
          </a:p>
          <a:p>
            <a:r>
              <a:rPr lang="ko-KR" altLang="en-US" sz="900" dirty="0" err="1"/>
              <a:t>plt.title</a:t>
            </a:r>
            <a:r>
              <a:rPr lang="ko-KR" altLang="en-US" sz="900" dirty="0"/>
              <a:t>("ROC </a:t>
            </a:r>
            <a:r>
              <a:rPr lang="ko-KR" altLang="en-US" sz="900" dirty="0" err="1"/>
              <a:t>Curve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Model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plt.xlabel</a:t>
            </a:r>
            <a:r>
              <a:rPr lang="ko-KR" altLang="en-US" sz="900" dirty="0"/>
              <a:t>("</a:t>
            </a:r>
            <a:r>
              <a:rPr lang="ko-KR" altLang="en-US" sz="900" dirty="0" err="1"/>
              <a:t>False</a:t>
            </a:r>
            <a:r>
              <a:rPr lang="ko-KR" altLang="en-US" sz="900" dirty="0"/>
              <a:t> </a:t>
            </a:r>
            <a:r>
              <a:rPr lang="ko-KR" altLang="en-US" sz="900" dirty="0" err="1"/>
              <a:t>Positive</a:t>
            </a:r>
            <a:r>
              <a:rPr lang="ko-KR" altLang="en-US" sz="900" dirty="0"/>
              <a:t> </a:t>
            </a:r>
            <a:r>
              <a:rPr lang="ko-KR" altLang="en-US" sz="900" dirty="0" err="1"/>
              <a:t>Rate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plt.ylabel</a:t>
            </a:r>
            <a:r>
              <a:rPr lang="ko-KR" altLang="en-US" sz="900" dirty="0"/>
              <a:t>("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 </a:t>
            </a:r>
            <a:r>
              <a:rPr lang="ko-KR" altLang="en-US" sz="900" dirty="0" err="1"/>
              <a:t>Positive</a:t>
            </a:r>
            <a:r>
              <a:rPr lang="ko-KR" altLang="en-US" sz="900" dirty="0"/>
              <a:t> </a:t>
            </a:r>
            <a:r>
              <a:rPr lang="ko-KR" altLang="en-US" sz="900" dirty="0" err="1"/>
              <a:t>Rate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plt.legend</a:t>
            </a:r>
            <a:r>
              <a:rPr lang="ko-KR" altLang="en-US" sz="900" dirty="0"/>
              <a:t>()</a:t>
            </a:r>
          </a:p>
          <a:p>
            <a:r>
              <a:rPr lang="ko-KR" altLang="en-US" sz="900" dirty="0" err="1"/>
              <a:t>plt.show</a:t>
            </a:r>
            <a:r>
              <a:rPr lang="ko-KR" altLang="en-US" sz="900" dirty="0"/>
              <a:t>()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Visualization</a:t>
            </a:r>
            <a:r>
              <a:rPr lang="ko-KR" altLang="en-US" sz="900" dirty="0"/>
              <a:t> 3: </a:t>
            </a:r>
            <a:r>
              <a:rPr lang="ko-KR" altLang="en-US" sz="900" dirty="0" err="1"/>
              <a:t>Confusion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Matrix</a:t>
            </a:r>
            <a:endParaRPr lang="ko-KR" altLang="en-US" sz="900" dirty="0"/>
          </a:p>
          <a:p>
            <a:r>
              <a:rPr lang="ko-KR" altLang="en-US" sz="900" dirty="0" err="1"/>
              <a:t>plt.figure</a:t>
            </a:r>
            <a:r>
              <a:rPr lang="ko-KR" altLang="en-US" sz="900" dirty="0"/>
              <a:t>(</a:t>
            </a:r>
            <a:r>
              <a:rPr lang="ko-KR" altLang="en-US" sz="900" dirty="0" err="1"/>
              <a:t>figsize</a:t>
            </a:r>
            <a:r>
              <a:rPr lang="ko-KR" altLang="en-US" sz="900" dirty="0"/>
              <a:t>=(6, 5))</a:t>
            </a:r>
          </a:p>
          <a:p>
            <a:r>
              <a:rPr lang="ko-KR" altLang="en-US" sz="900" dirty="0" err="1"/>
              <a:t>sns.heatmap</a:t>
            </a:r>
            <a:r>
              <a:rPr lang="ko-KR" altLang="en-US" sz="900" dirty="0"/>
              <a:t>(</a:t>
            </a:r>
            <a:r>
              <a:rPr lang="ko-KR" altLang="en-US" sz="900" dirty="0" err="1"/>
              <a:t>conf_matrix</a:t>
            </a:r>
            <a:r>
              <a:rPr lang="ko-KR" altLang="en-US" sz="900" dirty="0"/>
              <a:t>, </a:t>
            </a:r>
            <a:r>
              <a:rPr lang="ko-KR" altLang="en-US" sz="900" dirty="0" err="1"/>
              <a:t>annot</a:t>
            </a:r>
            <a:r>
              <a:rPr lang="ko-KR" altLang="en-US" sz="900" dirty="0"/>
              <a:t>=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, </a:t>
            </a:r>
            <a:r>
              <a:rPr lang="ko-KR" altLang="en-US" sz="900" dirty="0" err="1"/>
              <a:t>fmt</a:t>
            </a:r>
            <a:r>
              <a:rPr lang="ko-KR" altLang="en-US" sz="900" dirty="0"/>
              <a:t>='</a:t>
            </a:r>
            <a:r>
              <a:rPr lang="ko-KR" altLang="en-US" sz="900" dirty="0" err="1"/>
              <a:t>d</a:t>
            </a:r>
            <a:r>
              <a:rPr lang="ko-KR" altLang="en-US" sz="900" dirty="0"/>
              <a:t>', </a:t>
            </a:r>
            <a:r>
              <a:rPr lang="ko-KR" altLang="en-US" sz="900" dirty="0" err="1"/>
              <a:t>cmap</a:t>
            </a:r>
            <a:r>
              <a:rPr lang="ko-KR" altLang="en-US" sz="900" dirty="0"/>
              <a:t>='</a:t>
            </a:r>
            <a:r>
              <a:rPr lang="ko-KR" altLang="en-US" sz="900" dirty="0" err="1"/>
              <a:t>Blues</a:t>
            </a:r>
            <a:r>
              <a:rPr lang="ko-KR" altLang="en-US" sz="900" dirty="0"/>
              <a:t>', </a:t>
            </a:r>
            <a:r>
              <a:rPr lang="ko-KR" altLang="en-US" sz="900" dirty="0" err="1"/>
              <a:t>xticklabels</a:t>
            </a:r>
            <a:r>
              <a:rPr lang="ko-KR" altLang="en-US" sz="900" dirty="0"/>
              <a:t>=['</a:t>
            </a:r>
            <a:r>
              <a:rPr lang="ko-KR" altLang="en-US" sz="900" dirty="0" err="1"/>
              <a:t>No</a:t>
            </a:r>
            <a:r>
              <a:rPr lang="ko-KR" altLang="en-US" sz="900" dirty="0"/>
              <a:t> PONV', 'PONV'], </a:t>
            </a:r>
            <a:r>
              <a:rPr lang="ko-KR" altLang="en-US" sz="900" dirty="0" err="1"/>
              <a:t>yticklabels</a:t>
            </a:r>
            <a:r>
              <a:rPr lang="ko-KR" altLang="en-US" sz="900" dirty="0"/>
              <a:t>=['</a:t>
            </a:r>
            <a:r>
              <a:rPr lang="ko-KR" altLang="en-US" sz="900" dirty="0" err="1"/>
              <a:t>No</a:t>
            </a:r>
            <a:r>
              <a:rPr lang="ko-KR" altLang="en-US" sz="900" dirty="0"/>
              <a:t> PONV', 'PONV'])</a:t>
            </a:r>
          </a:p>
          <a:p>
            <a:r>
              <a:rPr lang="ko-KR" altLang="en-US" sz="900" dirty="0" err="1"/>
              <a:t>plt.title</a:t>
            </a:r>
            <a:r>
              <a:rPr lang="ko-KR" altLang="en-US" sz="900" dirty="0"/>
              <a:t>("</a:t>
            </a:r>
            <a:r>
              <a:rPr lang="ko-KR" altLang="en-US" sz="900" dirty="0" err="1"/>
              <a:t>Confusion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Matrix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plt.xlabel</a:t>
            </a:r>
            <a:r>
              <a:rPr lang="ko-KR" altLang="en-US" sz="900" dirty="0"/>
              <a:t>("</a:t>
            </a:r>
            <a:r>
              <a:rPr lang="ko-KR" altLang="en-US" sz="900" dirty="0" err="1"/>
              <a:t>Predicted</a:t>
            </a:r>
            <a:r>
              <a:rPr lang="ko-KR" altLang="en-US" sz="900" dirty="0"/>
              <a:t> </a:t>
            </a:r>
            <a:r>
              <a:rPr lang="ko-KR" altLang="en-US" sz="900" dirty="0" err="1"/>
              <a:t>Label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plt.ylabel</a:t>
            </a:r>
            <a:r>
              <a:rPr lang="ko-KR" altLang="en-US" sz="900" dirty="0"/>
              <a:t>("</a:t>
            </a:r>
            <a:r>
              <a:rPr lang="ko-KR" altLang="en-US" sz="900" dirty="0" err="1"/>
              <a:t>True</a:t>
            </a:r>
            <a:r>
              <a:rPr lang="ko-KR" altLang="en-US" sz="900" dirty="0"/>
              <a:t> </a:t>
            </a:r>
            <a:r>
              <a:rPr lang="ko-KR" altLang="en-US" sz="900" dirty="0" err="1"/>
              <a:t>Label</a:t>
            </a:r>
            <a:r>
              <a:rPr lang="ko-KR" altLang="en-US" sz="900" dirty="0"/>
              <a:t>")</a:t>
            </a:r>
          </a:p>
          <a:p>
            <a:r>
              <a:rPr lang="ko-KR" altLang="en-US" sz="900" dirty="0" err="1"/>
              <a:t>plt.show</a:t>
            </a:r>
            <a:r>
              <a:rPr lang="ko-KR" altLang="en-US" sz="900" dirty="0"/>
              <a:t>()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Display</a:t>
            </a:r>
            <a:r>
              <a:rPr lang="ko-KR" altLang="en-US" sz="900" dirty="0"/>
              <a:t> </a:t>
            </a:r>
            <a:r>
              <a:rPr lang="ko-KR" altLang="en-US" sz="900" dirty="0" err="1"/>
              <a:t>key</a:t>
            </a:r>
            <a:r>
              <a:rPr lang="ko-KR" altLang="en-US" sz="900" dirty="0"/>
              <a:t> </a:t>
            </a:r>
            <a:r>
              <a:rPr lang="ko-KR" altLang="en-US" sz="900" dirty="0" err="1"/>
              <a:t>metrics</a:t>
            </a:r>
            <a:endParaRPr lang="ko-KR" altLang="en-US" sz="900" dirty="0"/>
          </a:p>
          <a:p>
            <a:r>
              <a:rPr lang="ko-KR" altLang="en-US" sz="900" dirty="0" err="1"/>
              <a:t>model_performance</a:t>
            </a:r>
            <a:r>
              <a:rPr lang="ko-KR" altLang="en-US" sz="900" dirty="0"/>
              <a:t> = </a:t>
            </a:r>
            <a:r>
              <a:rPr lang="ko-KR" altLang="en-US" sz="900" dirty="0" err="1"/>
              <a:t>pd.DataFrame</a:t>
            </a:r>
            <a:r>
              <a:rPr lang="ko-KR" altLang="en-US" sz="900" dirty="0"/>
              <a:t>({</a:t>
            </a:r>
          </a:p>
          <a:p>
            <a:r>
              <a:rPr lang="ko-KR" altLang="en-US" sz="900" dirty="0"/>
              <a:t>    '</a:t>
            </a:r>
            <a:r>
              <a:rPr lang="ko-KR" altLang="en-US" sz="900" dirty="0" err="1"/>
              <a:t>Metric</a:t>
            </a:r>
            <a:r>
              <a:rPr lang="ko-KR" altLang="en-US" sz="900" dirty="0"/>
              <a:t>': ['</a:t>
            </a:r>
            <a:r>
              <a:rPr lang="ko-KR" altLang="en-US" sz="900" dirty="0" err="1"/>
              <a:t>Accuracy</a:t>
            </a:r>
            <a:r>
              <a:rPr lang="ko-KR" altLang="en-US" sz="900" dirty="0"/>
              <a:t>', 'ROC-AUC'],</a:t>
            </a:r>
          </a:p>
          <a:p>
            <a:r>
              <a:rPr lang="ko-KR" altLang="en-US" sz="900" dirty="0"/>
              <a:t>    '</a:t>
            </a:r>
            <a:r>
              <a:rPr lang="ko-KR" altLang="en-US" sz="900" dirty="0" err="1"/>
              <a:t>Value</a:t>
            </a:r>
            <a:r>
              <a:rPr lang="ko-KR" altLang="en-US" sz="900" dirty="0"/>
              <a:t>': [</a:t>
            </a:r>
            <a:r>
              <a:rPr lang="ko-KR" altLang="en-US" sz="900" dirty="0" err="1"/>
              <a:t>accuracy</a:t>
            </a:r>
            <a:r>
              <a:rPr lang="ko-KR" altLang="en-US" sz="900" dirty="0"/>
              <a:t>, </a:t>
            </a:r>
            <a:r>
              <a:rPr lang="ko-KR" altLang="en-US" sz="900" dirty="0" err="1"/>
              <a:t>roc_auc</a:t>
            </a:r>
            <a:r>
              <a:rPr lang="ko-KR" altLang="en-US" sz="900" dirty="0"/>
              <a:t>]</a:t>
            </a:r>
          </a:p>
          <a:p>
            <a:r>
              <a:rPr lang="ko-KR" altLang="en-US" sz="900" dirty="0"/>
              <a:t>})</a:t>
            </a:r>
          </a:p>
          <a:p>
            <a:endParaRPr lang="ko-KR" altLang="en-US" sz="900" dirty="0"/>
          </a:p>
          <a:p>
            <a:r>
              <a:rPr lang="ko-KR" altLang="en-US" sz="900" dirty="0" err="1"/>
              <a:t>import</a:t>
            </a:r>
            <a:r>
              <a:rPr lang="ko-KR" altLang="en-US" sz="900" dirty="0"/>
              <a:t> </a:t>
            </a:r>
            <a:r>
              <a:rPr lang="ko-KR" altLang="en-US" sz="900" dirty="0" err="1"/>
              <a:t>ace_tools</a:t>
            </a:r>
            <a:r>
              <a:rPr lang="ko-KR" altLang="en-US" sz="900" dirty="0"/>
              <a:t> </a:t>
            </a:r>
            <a:r>
              <a:rPr lang="ko-KR" altLang="en-US" sz="900" dirty="0" err="1"/>
              <a:t>as</a:t>
            </a:r>
            <a:r>
              <a:rPr lang="ko-KR" altLang="en-US" sz="900" dirty="0"/>
              <a:t> </a:t>
            </a:r>
            <a:r>
              <a:rPr lang="ko-KR" altLang="en-US" sz="900" dirty="0" err="1"/>
              <a:t>tools</a:t>
            </a:r>
            <a:r>
              <a:rPr lang="ko-KR" altLang="en-US" sz="900" dirty="0"/>
              <a:t>; </a:t>
            </a:r>
            <a:r>
              <a:rPr lang="ko-KR" altLang="en-US" sz="900" dirty="0" err="1"/>
              <a:t>tools.display_dataframe_to_user</a:t>
            </a:r>
            <a:r>
              <a:rPr lang="ko-KR" altLang="en-US" sz="900" dirty="0"/>
              <a:t>(</a:t>
            </a:r>
            <a:r>
              <a:rPr lang="ko-KR" altLang="en-US" sz="900" dirty="0" err="1"/>
              <a:t>name</a:t>
            </a:r>
            <a:r>
              <a:rPr lang="ko-KR" altLang="en-US" sz="900" dirty="0"/>
              <a:t>="</a:t>
            </a:r>
            <a:r>
              <a:rPr lang="ko-KR" altLang="en-US" sz="900" dirty="0" err="1"/>
              <a:t>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Model</a:t>
            </a:r>
            <a:r>
              <a:rPr lang="ko-KR" altLang="en-US" sz="900" dirty="0"/>
              <a:t> </a:t>
            </a:r>
            <a:r>
              <a:rPr lang="ko-KR" altLang="en-US" sz="900" dirty="0" err="1"/>
              <a:t>Performance</a:t>
            </a:r>
            <a:r>
              <a:rPr lang="ko-KR" altLang="en-US" sz="900" dirty="0"/>
              <a:t>", </a:t>
            </a:r>
            <a:r>
              <a:rPr lang="ko-KR" altLang="en-US" sz="900" dirty="0" err="1"/>
              <a:t>dataframe</a:t>
            </a:r>
            <a:r>
              <a:rPr lang="ko-KR" altLang="en-US" sz="900" dirty="0"/>
              <a:t>=</a:t>
            </a:r>
            <a:r>
              <a:rPr lang="ko-KR" altLang="en-US" sz="900" dirty="0" err="1"/>
              <a:t>model_performance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 err="1"/>
              <a:t>tools.display_dataframe_to_user</a:t>
            </a:r>
            <a:r>
              <a:rPr lang="ko-KR" altLang="en-US" sz="900" dirty="0"/>
              <a:t>(</a:t>
            </a:r>
            <a:r>
              <a:rPr lang="ko-KR" altLang="en-US" sz="900" dirty="0" err="1"/>
              <a:t>name</a:t>
            </a:r>
            <a:r>
              <a:rPr lang="ko-KR" altLang="en-US" sz="900" dirty="0"/>
              <a:t>="</a:t>
            </a:r>
            <a:r>
              <a:rPr lang="ko-KR" altLang="en-US" sz="900" dirty="0" err="1"/>
              <a:t>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 </a:t>
            </a:r>
            <a:r>
              <a:rPr lang="ko-KR" altLang="en-US" sz="900" dirty="0" err="1"/>
              <a:t>Feature</a:t>
            </a:r>
            <a:r>
              <a:rPr lang="ko-KR" altLang="en-US" sz="900" dirty="0"/>
              <a:t> </a:t>
            </a:r>
            <a:r>
              <a:rPr lang="ko-KR" altLang="en-US" sz="900" dirty="0" err="1"/>
              <a:t>Importances</a:t>
            </a:r>
            <a:r>
              <a:rPr lang="ko-KR" altLang="en-US" sz="900" dirty="0"/>
              <a:t>", </a:t>
            </a:r>
            <a:r>
              <a:rPr lang="ko-KR" altLang="en-US" sz="900" dirty="0" err="1"/>
              <a:t>dataframe</a:t>
            </a:r>
            <a:r>
              <a:rPr lang="ko-KR" altLang="en-US" sz="900" dirty="0"/>
              <a:t>=</a:t>
            </a:r>
            <a:r>
              <a:rPr lang="ko-KR" altLang="en-US" sz="900" dirty="0" err="1"/>
              <a:t>feature_importances</a:t>
            </a:r>
            <a:r>
              <a:rPr lang="ko-KR" altLang="en-US" sz="9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08874-0762-A1DE-EC17-97DE1ACDD5D0}"/>
              </a:ext>
            </a:extLst>
          </p:cNvPr>
          <p:cNvSpPr txBox="1"/>
          <p:nvPr/>
        </p:nvSpPr>
        <p:spPr>
          <a:xfrm>
            <a:off x="275302" y="102671"/>
            <a:ext cx="1123827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</a:rPr>
              <a:t>랜덤 포레스트 모델 시각화를 생성</a:t>
            </a:r>
            <a:r>
              <a:rPr lang="en-US" altLang="ko-KR" sz="1400" dirty="0">
                <a:highlight>
                  <a:srgbClr val="FFFF00"/>
                </a:highlight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highlight>
                  <a:srgbClr val="FFFF00"/>
                </a:highlight>
              </a:rPr>
              <a:t>기능 중요도</a:t>
            </a:r>
            <a:r>
              <a:rPr lang="en-US" altLang="ko-KR" sz="1400" dirty="0">
                <a:highlight>
                  <a:srgbClr val="FFFF00"/>
                </a:highlight>
              </a:rPr>
              <a:t>: </a:t>
            </a:r>
            <a:r>
              <a:rPr lang="ko-KR" altLang="en-US" sz="1400" dirty="0">
                <a:highlight>
                  <a:srgbClr val="FFFF00"/>
                </a:highlight>
              </a:rPr>
              <a:t>가장 영향력 있는 기능을 보여주는 막대 차트입니다</a:t>
            </a:r>
            <a:r>
              <a:rPr lang="en-US" altLang="ko-KR" sz="1400" dirty="0">
                <a:highlight>
                  <a:srgbClr val="FFFF00"/>
                </a:highlight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sz="1400" b="1" dirty="0">
                <a:highlight>
                  <a:srgbClr val="FFFF00"/>
                </a:highlight>
              </a:rPr>
              <a:t>ROC </a:t>
            </a:r>
            <a:r>
              <a:rPr lang="ko-KR" altLang="en-US" sz="1400" b="1" dirty="0">
                <a:highlight>
                  <a:srgbClr val="FFFF00"/>
                </a:highlight>
              </a:rPr>
              <a:t>곡선</a:t>
            </a:r>
            <a:r>
              <a:rPr lang="en-US" altLang="ko-KR" sz="1400" dirty="0">
                <a:highlight>
                  <a:srgbClr val="FFFF00"/>
                </a:highlight>
              </a:rPr>
              <a:t>: </a:t>
            </a:r>
            <a:r>
              <a:rPr lang="ko-KR" altLang="en-US" sz="1400" dirty="0">
                <a:highlight>
                  <a:srgbClr val="FFFF00"/>
                </a:highlight>
              </a:rPr>
              <a:t>클래스를 구별할 때 모델 성능을 </a:t>
            </a:r>
            <a:r>
              <a:rPr lang="ko-KR" altLang="en-US" sz="1400" dirty="0" err="1">
                <a:highlight>
                  <a:srgbClr val="FFFF00"/>
                </a:highlight>
              </a:rPr>
              <a:t>시각화합니다</a:t>
            </a:r>
            <a:r>
              <a:rPr lang="en-US" altLang="ko-KR" sz="1400" dirty="0">
                <a:highlight>
                  <a:srgbClr val="FFFF00"/>
                </a:highlight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highlight>
                  <a:srgbClr val="FFFF00"/>
                </a:highlight>
              </a:rPr>
              <a:t>혼동 행렬</a:t>
            </a:r>
            <a:r>
              <a:rPr lang="en-US" altLang="ko-KR" sz="1400" dirty="0">
                <a:highlight>
                  <a:srgbClr val="FFFF00"/>
                </a:highlight>
              </a:rPr>
              <a:t>: </a:t>
            </a:r>
            <a:r>
              <a:rPr lang="ko-KR" altLang="en-US" sz="1400" dirty="0">
                <a:highlight>
                  <a:srgbClr val="FFFF00"/>
                </a:highlight>
              </a:rPr>
              <a:t>분류 성능을 표시합니다</a:t>
            </a:r>
            <a:r>
              <a:rPr lang="en-US" altLang="ko-KR" sz="1400" dirty="0">
                <a:highlight>
                  <a:srgbClr val="FFFF00"/>
                </a:highlight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highlight>
                  <a:srgbClr val="FFFF00"/>
                </a:highlight>
              </a:rPr>
              <a:t>트리 시각화</a:t>
            </a:r>
            <a:r>
              <a:rPr lang="en-US" altLang="ko-KR" sz="1400" dirty="0">
                <a:highlight>
                  <a:srgbClr val="FFFF00"/>
                </a:highlight>
              </a:rPr>
              <a:t>(</a:t>
            </a:r>
            <a:r>
              <a:rPr lang="ko-KR" altLang="en-US" sz="1400" dirty="0">
                <a:highlight>
                  <a:srgbClr val="FFFF00"/>
                </a:highlight>
              </a:rPr>
              <a:t>실현 가능한 경우</a:t>
            </a:r>
            <a:r>
              <a:rPr lang="en-US" altLang="ko-KR" sz="1400" dirty="0">
                <a:highlight>
                  <a:srgbClr val="FFFF00"/>
                </a:highlight>
              </a:rPr>
              <a:t>): </a:t>
            </a:r>
            <a:r>
              <a:rPr lang="ko-KR" altLang="en-US" sz="1400" dirty="0">
                <a:highlight>
                  <a:srgbClr val="FFFF00"/>
                </a:highlight>
              </a:rPr>
              <a:t>랜덤 </a:t>
            </a:r>
            <a:r>
              <a:rPr lang="ko-KR" altLang="en-US" sz="1400" dirty="0" err="1">
                <a:highlight>
                  <a:srgbClr val="FFFF00"/>
                </a:highlight>
              </a:rPr>
              <a:t>포레스트의</a:t>
            </a:r>
            <a:r>
              <a:rPr lang="ko-KR" altLang="en-US" sz="1400" dirty="0">
                <a:highlight>
                  <a:srgbClr val="FFFF00"/>
                </a:highlight>
              </a:rPr>
              <a:t> 트리 중 하나를 봅니다</a:t>
            </a:r>
            <a:r>
              <a:rPr lang="en-US" altLang="ko-KR" sz="1400" dirty="0">
                <a:highlight>
                  <a:srgbClr val="FFFF00"/>
                </a:highlight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53852-6ADE-9360-FADE-7961219E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022" y="2129178"/>
            <a:ext cx="2086266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2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65BBBF-7E11-C366-DC50-8E1F91FE1470}"/>
              </a:ext>
            </a:extLst>
          </p:cNvPr>
          <p:cNvSpPr txBox="1"/>
          <p:nvPr/>
        </p:nvSpPr>
        <p:spPr>
          <a:xfrm>
            <a:off x="457200" y="304909"/>
            <a:ext cx="11277600" cy="5070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u="sng">
                <a:latin typeface="+mn-ea"/>
              </a:rPr>
              <a:t>단계별 분석 과정</a:t>
            </a:r>
            <a:endParaRPr lang="en-US" altLang="ko-KR" sz="2000" b="1" u="sng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>
                <a:latin typeface="+mn-ea"/>
              </a:rPr>
              <a:t>**</a:t>
            </a:r>
            <a:r>
              <a:rPr lang="ko-KR" altLang="en-US">
                <a:latin typeface="+mn-ea"/>
              </a:rPr>
              <a:t>데이터 준비 및 확인**</a:t>
            </a:r>
            <a:r>
              <a:rPr lang="en-US" altLang="ko-KR">
                <a:latin typeface="+mn-ea"/>
              </a:rPr>
              <a:t>: - </a:t>
            </a:r>
            <a:r>
              <a:rPr lang="ko-KR" altLang="en-US">
                <a:latin typeface="+mn-ea"/>
              </a:rPr>
              <a:t>데이터를 불러와 구조와 결측치를 확인하고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필요한 경우 결측치나 이상치를 처리합니다</a:t>
            </a:r>
            <a:r>
              <a:rPr lang="en-US" altLang="ko-KR">
                <a:latin typeface="+mn-ea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>
                <a:latin typeface="+mn-ea"/>
              </a:rPr>
              <a:t>**</a:t>
            </a:r>
            <a:r>
              <a:rPr lang="ko-KR" altLang="en-US">
                <a:latin typeface="+mn-ea"/>
              </a:rPr>
              <a:t>데이터 전처리**</a:t>
            </a:r>
            <a:r>
              <a:rPr lang="en-US" altLang="ko-KR">
                <a:latin typeface="+mn-ea"/>
              </a:rPr>
              <a:t>: - </a:t>
            </a:r>
            <a:r>
              <a:rPr lang="ko-KR" altLang="en-US">
                <a:latin typeface="+mn-ea"/>
              </a:rPr>
              <a:t>분석에 필요한 변수를 선택하고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수치형 변수의 정규화나 범주형 변수 인코딩 등을 진행하여 데이터의 품질을 향상시킵니다</a:t>
            </a:r>
            <a:r>
              <a:rPr lang="en-US" altLang="ko-KR">
                <a:latin typeface="+mn-ea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>
                <a:latin typeface="+mn-ea"/>
              </a:rPr>
              <a:t>**</a:t>
            </a:r>
            <a:r>
              <a:rPr lang="ko-KR" altLang="en-US">
                <a:latin typeface="+mn-ea"/>
              </a:rPr>
              <a:t>기초 통계 분석**</a:t>
            </a:r>
            <a:r>
              <a:rPr lang="en-US" altLang="ko-KR">
                <a:latin typeface="+mn-ea"/>
              </a:rPr>
              <a:t>: - </a:t>
            </a:r>
            <a:r>
              <a:rPr lang="ko-KR" altLang="en-US">
                <a:latin typeface="+mn-ea"/>
              </a:rPr>
              <a:t>각 변수의 기본 통계치를 파악하고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변수 간의 상관관계를 분석하여 주요 패턴을 파악합니다</a:t>
            </a:r>
            <a:r>
              <a:rPr lang="en-US" altLang="ko-KR">
                <a:latin typeface="+mn-ea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>
                <a:latin typeface="+mn-ea"/>
              </a:rPr>
              <a:t>**</a:t>
            </a:r>
            <a:r>
              <a:rPr lang="ko-KR" altLang="en-US">
                <a:latin typeface="+mn-ea"/>
              </a:rPr>
              <a:t>고급 분석**</a:t>
            </a:r>
            <a:r>
              <a:rPr lang="en-US" altLang="ko-KR">
                <a:latin typeface="+mn-ea"/>
              </a:rPr>
              <a:t>: - </a:t>
            </a:r>
            <a:r>
              <a:rPr lang="ko-KR" altLang="en-US">
                <a:latin typeface="+mn-ea"/>
              </a:rPr>
              <a:t>데이터의 목표와 관련된 고급 분석을 수행합니다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예를 들어</a:t>
            </a:r>
            <a:r>
              <a:rPr lang="en-US" altLang="ko-KR">
                <a:latin typeface="+mn-ea"/>
              </a:rPr>
              <a:t>, NRS</a:t>
            </a:r>
            <a:r>
              <a:rPr lang="ko-KR" altLang="en-US">
                <a:latin typeface="+mn-ea"/>
              </a:rPr>
              <a:t>가 </a:t>
            </a:r>
            <a:r>
              <a:rPr lang="en-US" altLang="ko-KR">
                <a:latin typeface="+mn-ea"/>
              </a:rPr>
              <a:t>PONV</a:t>
            </a:r>
            <a:r>
              <a:rPr lang="ko-KR" altLang="en-US">
                <a:latin typeface="+mn-ea"/>
              </a:rPr>
              <a:t>와 회복 속도에 미치는 영향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성별 및 연령별 볼루스 패턴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수술 유형별 </a:t>
            </a:r>
            <a:r>
              <a:rPr lang="en-US" altLang="ko-KR">
                <a:latin typeface="+mn-ea"/>
              </a:rPr>
              <a:t>PONV </a:t>
            </a:r>
            <a:r>
              <a:rPr lang="ko-KR" altLang="en-US">
                <a:latin typeface="+mn-ea"/>
              </a:rPr>
              <a:t>발생률 분석 등을 수행합니다</a:t>
            </a:r>
            <a:r>
              <a:rPr lang="en-US" altLang="ko-KR">
                <a:latin typeface="+mn-ea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>
                <a:latin typeface="+mn-ea"/>
              </a:rPr>
              <a:t>**</a:t>
            </a:r>
            <a:r>
              <a:rPr lang="ko-KR" altLang="en-US">
                <a:latin typeface="+mn-ea"/>
              </a:rPr>
              <a:t>시각화 및 인사이트 도출**</a:t>
            </a:r>
            <a:r>
              <a:rPr lang="en-US" altLang="ko-KR">
                <a:latin typeface="+mn-ea"/>
              </a:rPr>
              <a:t>: - </a:t>
            </a:r>
            <a:r>
              <a:rPr lang="ko-KR" altLang="en-US">
                <a:latin typeface="+mn-ea"/>
              </a:rPr>
              <a:t>분석 결과를 시각화하여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각 변수와 결과 간의 관계를 명확하게 이해하고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주요 인사이트를 도출합니다</a:t>
            </a:r>
            <a:r>
              <a:rPr lang="en-US" altLang="ko-KR">
                <a:latin typeface="+mn-ea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>
                <a:latin typeface="+mn-ea"/>
              </a:rPr>
              <a:t>**</a:t>
            </a:r>
            <a:r>
              <a:rPr lang="ko-KR" altLang="en-US">
                <a:latin typeface="+mn-ea"/>
              </a:rPr>
              <a:t>결과 해석 및 보고서 작성**</a:t>
            </a:r>
            <a:r>
              <a:rPr lang="en-US" altLang="ko-KR">
                <a:latin typeface="+mn-ea"/>
              </a:rPr>
              <a:t>: - </a:t>
            </a:r>
            <a:r>
              <a:rPr lang="ko-KR" altLang="en-US">
                <a:latin typeface="+mn-ea"/>
              </a:rPr>
              <a:t>분석 결과를 종합하여 보고서를 작성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1768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F6D0E-CEAA-AC66-A971-7B06432C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6" y="140781"/>
            <a:ext cx="5268060" cy="37152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5C6388-0769-D9B9-8A5C-83AF2F76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412"/>
            <a:ext cx="5258534" cy="36676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1D2B16-0F67-9885-0C8A-01C1429F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28" y="3720403"/>
            <a:ext cx="3884805" cy="30999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DC8740-7877-3D3C-066D-00A8A73BB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093" y="4212617"/>
            <a:ext cx="3884805" cy="21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60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9BC80D-47C4-AEAE-32EB-0758EC6C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971" y="0"/>
            <a:ext cx="377874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80FF19-284B-B789-44EF-B048CB7C944F}"/>
              </a:ext>
            </a:extLst>
          </p:cNvPr>
          <p:cNvSpPr txBox="1"/>
          <p:nvPr/>
        </p:nvSpPr>
        <p:spPr>
          <a:xfrm>
            <a:off x="323628" y="153408"/>
            <a:ext cx="6893250" cy="670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시각화 및 결과 요약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1. </a:t>
            </a:r>
            <a:r>
              <a:rPr lang="ko-KR" altLang="en-US" sz="1200" b="1" dirty="0"/>
              <a:t>기능 중요도</a:t>
            </a:r>
            <a:r>
              <a:rPr lang="en-US" altLang="ko-KR" sz="1200" b="1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막대 차트는 랜덤 포레스트 모델에서 가장 영향력 있는 기능을 보여줌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키</a:t>
            </a:r>
            <a:r>
              <a:rPr lang="ko-KR" altLang="en-US" sz="1200" dirty="0"/>
              <a:t>와 </a:t>
            </a:r>
            <a:r>
              <a:rPr lang="ko-KR" altLang="en-US" sz="1200" b="1" dirty="0"/>
              <a:t>몸무게</a:t>
            </a:r>
            <a:r>
              <a:rPr lang="ko-KR" altLang="en-US" sz="1200" dirty="0"/>
              <a:t>가 가장 중요한 특징이었고 </a:t>
            </a:r>
            <a:r>
              <a:rPr lang="ko-KR" altLang="en-US" sz="1200" b="1" dirty="0"/>
              <a:t>나이가</a:t>
            </a:r>
            <a:r>
              <a:rPr lang="ko-KR" altLang="en-US" sz="1200" dirty="0"/>
              <a:t> 그 뒤를 이음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성별과 수술 유형은 영향력이 적음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2. ROC </a:t>
            </a:r>
            <a:r>
              <a:rPr lang="ko-KR" altLang="en-US" sz="1200" b="1" dirty="0"/>
              <a:t>곡선</a:t>
            </a:r>
            <a:r>
              <a:rPr lang="en-US" altLang="ko-KR" sz="12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ROC </a:t>
            </a:r>
            <a:r>
              <a:rPr lang="ko-KR" altLang="en-US" sz="1200" dirty="0"/>
              <a:t>곡선은 </a:t>
            </a:r>
            <a:r>
              <a:rPr lang="en-US" altLang="ko-KR" sz="1200" dirty="0"/>
              <a:t>PONB(</a:t>
            </a:r>
            <a:r>
              <a:rPr lang="ko-KR" altLang="en-US" sz="1200" dirty="0"/>
              <a:t>수술 후 메스꺼움 및 구토</a:t>
            </a:r>
            <a:r>
              <a:rPr lang="en-US" altLang="ko-KR" sz="1200" dirty="0"/>
              <a:t>) </a:t>
            </a:r>
            <a:r>
              <a:rPr lang="ko-KR" altLang="en-US" sz="1200" dirty="0"/>
              <a:t>사례와 비 </a:t>
            </a:r>
            <a:r>
              <a:rPr lang="en-US" altLang="ko-KR" sz="1200" dirty="0"/>
              <a:t>PONV </a:t>
            </a:r>
            <a:r>
              <a:rPr lang="ko-KR" altLang="en-US" sz="1200" dirty="0"/>
              <a:t>사례를 구별하는 모델의 능력을 나타냄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AUC(Area Under Curve):</a:t>
            </a:r>
            <a:r>
              <a:rPr lang="ko-KR" altLang="en-US" sz="1200" dirty="0"/>
              <a:t> </a:t>
            </a:r>
            <a:r>
              <a:rPr lang="en-US" altLang="ko-KR" sz="1200" dirty="0"/>
              <a:t>0.59, </a:t>
            </a:r>
            <a:r>
              <a:rPr lang="ko-KR" altLang="en-US" sz="1200" dirty="0"/>
              <a:t>모델이 </a:t>
            </a:r>
            <a:r>
              <a:rPr lang="ko-KR" altLang="en-US" sz="1200" dirty="0" err="1"/>
              <a:t>판별력이</a:t>
            </a:r>
            <a:r>
              <a:rPr lang="ko-KR" altLang="en-US" sz="1200" dirty="0"/>
              <a:t> 제한되어 있음을 나타냄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3. </a:t>
            </a:r>
            <a:r>
              <a:rPr lang="ko-KR" altLang="en-US" sz="1200" b="1" dirty="0"/>
              <a:t>혼동 매트릭스</a:t>
            </a:r>
            <a:r>
              <a:rPr lang="en-US" altLang="ko-KR" sz="1200" b="1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혼동행렬은 다음과 같습니다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참 음성</a:t>
            </a:r>
            <a:r>
              <a:rPr lang="en-US" altLang="ko-KR" sz="1200" dirty="0"/>
              <a:t>: 316</a:t>
            </a:r>
            <a:r>
              <a:rPr lang="ko-KR" altLang="en-US" sz="1200" dirty="0"/>
              <a:t>건이 비</a:t>
            </a:r>
            <a:r>
              <a:rPr lang="en-US" altLang="ko-KR" sz="1200" dirty="0"/>
              <a:t>PONV</a:t>
            </a:r>
            <a:r>
              <a:rPr lang="ko-KR" altLang="en-US" sz="1200" dirty="0"/>
              <a:t>로 올바르게 예측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참 긍정</a:t>
            </a:r>
            <a:r>
              <a:rPr lang="en-US" altLang="ko-KR" sz="1200" dirty="0"/>
              <a:t>: PONV</a:t>
            </a:r>
            <a:r>
              <a:rPr lang="ko-KR" altLang="en-US" sz="1200" dirty="0"/>
              <a:t>로 올바르게 예측된 사례 </a:t>
            </a:r>
            <a:r>
              <a:rPr lang="en-US" altLang="ko-KR" sz="1200" dirty="0"/>
              <a:t>1</a:t>
            </a:r>
            <a:r>
              <a:rPr lang="ko-KR" altLang="en-US" sz="1200" dirty="0"/>
              <a:t>건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거짓 음성</a:t>
            </a:r>
            <a:r>
              <a:rPr lang="en-US" altLang="ko-KR" sz="1200" dirty="0"/>
              <a:t>: </a:t>
            </a:r>
            <a:r>
              <a:rPr lang="ko-KR" altLang="en-US" sz="1200" dirty="0"/>
              <a:t>모델에서 누락된 </a:t>
            </a:r>
            <a:r>
              <a:rPr lang="en-US" altLang="ko-KR" sz="1200" dirty="0"/>
              <a:t>PONV </a:t>
            </a:r>
            <a:r>
              <a:rPr lang="ko-KR" altLang="en-US" sz="1200" dirty="0"/>
              <a:t>사례 </a:t>
            </a:r>
            <a:r>
              <a:rPr lang="en-US" altLang="ko-KR" sz="1200" dirty="0"/>
              <a:t>39</a:t>
            </a:r>
            <a:r>
              <a:rPr lang="ko-KR" altLang="en-US" sz="1200" dirty="0"/>
              <a:t>건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거짓 긍정</a:t>
            </a:r>
            <a:r>
              <a:rPr lang="en-US" altLang="ko-KR" sz="1200" dirty="0"/>
              <a:t>: 4</a:t>
            </a:r>
            <a:r>
              <a:rPr lang="ko-KR" altLang="en-US" sz="1200" dirty="0"/>
              <a:t>개의 사례가 </a:t>
            </a:r>
            <a:r>
              <a:rPr lang="en-US" altLang="ko-KR" sz="1200" dirty="0"/>
              <a:t>PONV</a:t>
            </a:r>
            <a:r>
              <a:rPr lang="ko-KR" altLang="en-US" sz="1200" dirty="0"/>
              <a:t>로 잘못 예측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모델 성능</a:t>
            </a:r>
            <a:r>
              <a:rPr lang="en-US" altLang="ko-KR" sz="1200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정확도</a:t>
            </a:r>
            <a:r>
              <a:rPr lang="en-US" altLang="ko-KR" sz="1200" dirty="0"/>
              <a:t>: </a:t>
            </a:r>
            <a:r>
              <a:rPr lang="ko-KR" altLang="en-US" sz="1200" dirty="0"/>
              <a:t>정확도는 보통이지만 불균형한 데이터 세트로 인해 </a:t>
            </a:r>
            <a:r>
              <a:rPr lang="en-US" altLang="ko-KR" sz="1200" dirty="0"/>
              <a:t>PONV </a:t>
            </a:r>
            <a:r>
              <a:rPr lang="ko-KR" altLang="en-US" sz="1200" dirty="0"/>
              <a:t>사례를 예측하는 데 어려움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AUC</a:t>
            </a:r>
            <a:r>
              <a:rPr lang="en-US" altLang="ko-KR" sz="1200" dirty="0"/>
              <a:t>: </a:t>
            </a:r>
            <a:r>
              <a:rPr lang="ko-KR" altLang="en-US" sz="1200" dirty="0"/>
              <a:t>클래스를 구분할 수 있는 기능이 제한되어 있음을 나타냄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권장 사항</a:t>
            </a:r>
            <a:r>
              <a:rPr lang="en-US" altLang="ko-KR" sz="1200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데이터 세트 균형 개선</a:t>
            </a:r>
            <a:r>
              <a:rPr lang="en-US" altLang="ko-KR" sz="1200" dirty="0"/>
              <a:t>: SMOTE </a:t>
            </a:r>
            <a:r>
              <a:rPr lang="ko-KR" altLang="en-US" sz="1200" dirty="0"/>
              <a:t>또는 </a:t>
            </a:r>
            <a:r>
              <a:rPr lang="ko-KR" altLang="en-US" sz="1200" dirty="0" err="1"/>
              <a:t>오버샘플링과</a:t>
            </a:r>
            <a:r>
              <a:rPr lang="ko-KR" altLang="en-US" sz="1200" dirty="0"/>
              <a:t> 같은 기술을 통해 </a:t>
            </a:r>
            <a:r>
              <a:rPr lang="en-US" altLang="ko-KR" sz="1200" dirty="0"/>
              <a:t>PONV </a:t>
            </a:r>
            <a:r>
              <a:rPr lang="ko-KR" altLang="en-US" sz="1200" dirty="0"/>
              <a:t>및 비 </a:t>
            </a:r>
            <a:r>
              <a:rPr lang="en-US" altLang="ko-KR" sz="1200" dirty="0"/>
              <a:t>PONV </a:t>
            </a:r>
            <a:r>
              <a:rPr lang="ko-KR" altLang="en-US" sz="1200" dirty="0"/>
              <a:t>사례의 불균형을 해결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모델 튜닝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최적화 및 대체 모델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그래디언트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부스팅</a:t>
            </a:r>
            <a:r>
              <a:rPr lang="en-US" altLang="ko-KR" sz="1200" dirty="0"/>
              <a:t>)</a:t>
            </a:r>
            <a:r>
              <a:rPr lang="ko-KR" altLang="en-US" sz="1200" dirty="0"/>
              <a:t>을 테스트하면 결과를 개선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데이터 관계 탐색</a:t>
            </a:r>
            <a:r>
              <a:rPr lang="en-US" altLang="ko-KR" sz="1200" dirty="0"/>
              <a:t>: </a:t>
            </a:r>
            <a:r>
              <a:rPr lang="ko-KR" altLang="en-US" sz="1200" dirty="0"/>
              <a:t>추가 기능 엔지니어링을 통해 </a:t>
            </a:r>
            <a:r>
              <a:rPr lang="ko-KR" altLang="en-US" sz="1200" b="1" dirty="0">
                <a:highlight>
                  <a:srgbClr val="FFFF00"/>
                </a:highlight>
              </a:rPr>
              <a:t>더 나은 예측 변수를 발견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536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A56D0-3C68-C84E-B58E-345931BF077C}"/>
              </a:ext>
            </a:extLst>
          </p:cNvPr>
          <p:cNvSpPr txBox="1"/>
          <p:nvPr/>
        </p:nvSpPr>
        <p:spPr>
          <a:xfrm>
            <a:off x="452284" y="2479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통증 추세에 대한 주입 영향을 평가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0206E-52BA-5ECA-AEEE-BAB6F29E1CB6}"/>
              </a:ext>
            </a:extLst>
          </p:cNvPr>
          <p:cNvSpPr txBox="1"/>
          <p:nvPr/>
        </p:nvSpPr>
        <p:spPr>
          <a:xfrm>
            <a:off x="314631" y="701755"/>
            <a:ext cx="8652387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# </a:t>
            </a:r>
            <a:r>
              <a:rPr lang="ko-KR" altLang="en-US" sz="1050" dirty="0" err="1"/>
              <a:t>Analyze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the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impact</a:t>
            </a:r>
            <a:r>
              <a:rPr lang="ko-KR" altLang="en-US" sz="1050" dirty="0"/>
              <a:t> of </a:t>
            </a:r>
            <a:r>
              <a:rPr lang="ko-KR" altLang="en-US" sz="1050" dirty="0" err="1"/>
              <a:t>infusion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parameters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pain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trends</a:t>
            </a:r>
            <a:r>
              <a:rPr lang="ko-KR" altLang="en-US" sz="1050" dirty="0"/>
              <a:t> (NRS)</a:t>
            </a:r>
          </a:p>
          <a:p>
            <a:endParaRPr lang="ko-KR" altLang="en-US" sz="1050" dirty="0"/>
          </a:p>
          <a:p>
            <a:r>
              <a:rPr lang="ko-KR" altLang="en-US" sz="1050" dirty="0"/>
              <a:t># </a:t>
            </a:r>
            <a:r>
              <a:rPr lang="ko-KR" altLang="en-US" sz="1050" dirty="0" err="1"/>
              <a:t>Select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infusion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parameters</a:t>
            </a:r>
            <a:r>
              <a:rPr lang="ko-KR" altLang="en-US" sz="1050" dirty="0"/>
              <a:t> and </a:t>
            </a:r>
            <a:r>
              <a:rPr lang="ko-KR" altLang="en-US" sz="1050" dirty="0" err="1"/>
              <a:t>pain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outcomes</a:t>
            </a:r>
            <a:endParaRPr lang="ko-KR" altLang="en-US" sz="1050" dirty="0"/>
          </a:p>
          <a:p>
            <a:r>
              <a:rPr lang="ko-KR" altLang="en-US" sz="1050" dirty="0" err="1"/>
              <a:t>infusion_columns</a:t>
            </a:r>
            <a:r>
              <a:rPr lang="ko-KR" altLang="en-US" sz="1050" dirty="0"/>
              <a:t> = ['6_TOTAL_VOL_CUM (</a:t>
            </a:r>
            <a:r>
              <a:rPr lang="ko-KR" altLang="en-US" sz="1050" dirty="0" err="1"/>
              <a:t>mL</a:t>
            </a:r>
            <a:r>
              <a:rPr lang="ko-KR" altLang="en-US" sz="1050" dirty="0"/>
              <a:t>)', '9_TOTAL_VOL_CUM (</a:t>
            </a:r>
            <a:r>
              <a:rPr lang="ko-KR" altLang="en-US" sz="1050" dirty="0" err="1"/>
              <a:t>mL</a:t>
            </a:r>
            <a:r>
              <a:rPr lang="ko-KR" altLang="en-US" sz="1050" dirty="0"/>
              <a:t>)', </a:t>
            </a:r>
          </a:p>
          <a:p>
            <a:r>
              <a:rPr lang="ko-KR" altLang="en-US" sz="1050" dirty="0"/>
              <a:t>                    '12_TOTAL_VOL_CUM (</a:t>
            </a:r>
            <a:r>
              <a:rPr lang="ko-KR" altLang="en-US" sz="1050" dirty="0" err="1"/>
              <a:t>mL</a:t>
            </a:r>
            <a:r>
              <a:rPr lang="ko-KR" altLang="en-US" sz="1050" dirty="0"/>
              <a:t>)', '24_TOTAL_VOL_CUM (</a:t>
            </a:r>
            <a:r>
              <a:rPr lang="ko-KR" altLang="en-US" sz="1050" dirty="0" err="1"/>
              <a:t>mL</a:t>
            </a:r>
            <a:r>
              <a:rPr lang="ko-KR" altLang="en-US" sz="1050" dirty="0"/>
              <a:t>)']</a:t>
            </a:r>
          </a:p>
          <a:p>
            <a:r>
              <a:rPr lang="ko-KR" altLang="en-US" sz="1050" dirty="0" err="1"/>
              <a:t>pain_outcome</a:t>
            </a:r>
            <a:r>
              <a:rPr lang="ko-KR" altLang="en-US" sz="1050" dirty="0"/>
              <a:t> = 'Avg_nrs_pod0'</a:t>
            </a:r>
          </a:p>
          <a:p>
            <a:endParaRPr lang="ko-KR" altLang="en-US" sz="1050" dirty="0"/>
          </a:p>
          <a:p>
            <a:r>
              <a:rPr lang="ko-KR" altLang="en-US" sz="1050" dirty="0"/>
              <a:t># </a:t>
            </a:r>
            <a:r>
              <a:rPr lang="ko-KR" altLang="en-US" sz="1050" dirty="0" err="1"/>
              <a:t>Ensure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valid</a:t>
            </a:r>
            <a:r>
              <a:rPr lang="ko-KR" altLang="en-US" sz="1050" dirty="0"/>
              <a:t> </a:t>
            </a:r>
            <a:r>
              <a:rPr lang="ko-KR" altLang="en-US" sz="1050" dirty="0" err="1"/>
              <a:t>data</a:t>
            </a:r>
            <a:r>
              <a:rPr lang="ko-KR" altLang="en-US" sz="1050" dirty="0"/>
              <a:t> </a:t>
            </a:r>
            <a:r>
              <a:rPr lang="ko-KR" altLang="en-US" sz="1050" dirty="0" err="1"/>
              <a:t>for</a:t>
            </a:r>
            <a:r>
              <a:rPr lang="ko-KR" altLang="en-US" sz="1050" dirty="0"/>
              <a:t> </a:t>
            </a:r>
            <a:r>
              <a:rPr lang="ko-KR" altLang="en-US" sz="1050" dirty="0" err="1"/>
              <a:t>analysis</a:t>
            </a:r>
            <a:endParaRPr lang="ko-KR" altLang="en-US" sz="1050" dirty="0"/>
          </a:p>
          <a:p>
            <a:r>
              <a:rPr lang="ko-KR" altLang="en-US" sz="1050" dirty="0" err="1"/>
              <a:t>infusion_data</a:t>
            </a:r>
            <a:r>
              <a:rPr lang="ko-KR" altLang="en-US" sz="1050" dirty="0"/>
              <a:t> = </a:t>
            </a:r>
            <a:r>
              <a:rPr lang="ko-KR" altLang="en-US" sz="1050" dirty="0" err="1"/>
              <a:t>df</a:t>
            </a:r>
            <a:r>
              <a:rPr lang="ko-KR" altLang="en-US" sz="1050" dirty="0"/>
              <a:t>[</a:t>
            </a:r>
            <a:r>
              <a:rPr lang="ko-KR" altLang="en-US" sz="1050" dirty="0" err="1"/>
              <a:t>infusion_columns</a:t>
            </a:r>
            <a:r>
              <a:rPr lang="ko-KR" altLang="en-US" sz="1050" dirty="0"/>
              <a:t> + [</a:t>
            </a:r>
            <a:r>
              <a:rPr lang="ko-KR" altLang="en-US" sz="1050" dirty="0" err="1"/>
              <a:t>pain_outcome</a:t>
            </a:r>
            <a:r>
              <a:rPr lang="ko-KR" altLang="en-US" sz="1050" dirty="0"/>
              <a:t>]].</a:t>
            </a:r>
            <a:r>
              <a:rPr lang="ko-KR" altLang="en-US" sz="1050" dirty="0" err="1"/>
              <a:t>dropna</a:t>
            </a:r>
            <a:r>
              <a:rPr lang="ko-KR" altLang="en-US" sz="1050" dirty="0"/>
              <a:t>()</a:t>
            </a:r>
          </a:p>
          <a:p>
            <a:endParaRPr lang="ko-KR" altLang="en-US" sz="1050" dirty="0"/>
          </a:p>
          <a:p>
            <a:r>
              <a:rPr lang="ko-KR" altLang="en-US" sz="1050" dirty="0"/>
              <a:t># </a:t>
            </a:r>
            <a:r>
              <a:rPr lang="ko-KR" altLang="en-US" sz="1050" dirty="0" err="1"/>
              <a:t>Calculate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correlations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between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infusion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parameters</a:t>
            </a:r>
            <a:r>
              <a:rPr lang="ko-KR" altLang="en-US" sz="1050" dirty="0"/>
              <a:t> and NRS</a:t>
            </a:r>
          </a:p>
          <a:p>
            <a:r>
              <a:rPr lang="ko-KR" altLang="en-US" sz="1050" dirty="0" err="1"/>
              <a:t>infusion_pain_correlation</a:t>
            </a:r>
            <a:r>
              <a:rPr lang="ko-KR" altLang="en-US" sz="1050" dirty="0"/>
              <a:t> = </a:t>
            </a:r>
            <a:r>
              <a:rPr lang="ko-KR" altLang="en-US" sz="1050" dirty="0" err="1"/>
              <a:t>infusion_data.corr</a:t>
            </a:r>
            <a:r>
              <a:rPr lang="ko-KR" altLang="en-US" sz="1050" dirty="0"/>
              <a:t>()[</a:t>
            </a:r>
            <a:r>
              <a:rPr lang="ko-KR" altLang="en-US" sz="1050" dirty="0" err="1"/>
              <a:t>pain_outcome</a:t>
            </a:r>
            <a:r>
              <a:rPr lang="ko-KR" altLang="en-US" sz="1050" dirty="0"/>
              <a:t>].</a:t>
            </a:r>
            <a:r>
              <a:rPr lang="ko-KR" altLang="en-US" sz="1050" dirty="0" err="1"/>
              <a:t>drop</a:t>
            </a:r>
            <a:r>
              <a:rPr lang="ko-KR" altLang="en-US" sz="1050" dirty="0"/>
              <a:t>(</a:t>
            </a:r>
            <a:r>
              <a:rPr lang="ko-KR" altLang="en-US" sz="1050" dirty="0" err="1"/>
              <a:t>pain_outcome</a:t>
            </a:r>
            <a:r>
              <a:rPr lang="ko-KR" altLang="en-US" sz="1050" dirty="0"/>
              <a:t>)</a:t>
            </a:r>
          </a:p>
          <a:p>
            <a:endParaRPr lang="ko-KR" altLang="en-US" sz="1050" dirty="0"/>
          </a:p>
          <a:p>
            <a:r>
              <a:rPr lang="ko-KR" altLang="en-US" sz="1050" dirty="0"/>
              <a:t># </a:t>
            </a:r>
            <a:r>
              <a:rPr lang="ko-KR" altLang="en-US" sz="1050" dirty="0" err="1"/>
              <a:t>Display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correlation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results</a:t>
            </a:r>
            <a:endParaRPr lang="ko-KR" altLang="en-US" sz="1050" dirty="0"/>
          </a:p>
          <a:p>
            <a:r>
              <a:rPr lang="ko-KR" altLang="en-US" sz="1050" dirty="0" err="1"/>
              <a:t>import</a:t>
            </a:r>
            <a:r>
              <a:rPr lang="ko-KR" altLang="en-US" sz="1050" dirty="0"/>
              <a:t> </a:t>
            </a:r>
            <a:r>
              <a:rPr lang="ko-KR" altLang="en-US" sz="1050" dirty="0" err="1"/>
              <a:t>ace_tools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as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tools</a:t>
            </a:r>
            <a:r>
              <a:rPr lang="ko-KR" altLang="en-US" sz="1050" dirty="0"/>
              <a:t>; </a:t>
            </a:r>
            <a:r>
              <a:rPr lang="ko-KR" altLang="en-US" sz="1050" dirty="0" err="1"/>
              <a:t>tools.display_dataframe_to_user</a:t>
            </a:r>
            <a:r>
              <a:rPr lang="ko-KR" altLang="en-US" sz="1050" dirty="0"/>
              <a:t>(</a:t>
            </a:r>
            <a:r>
              <a:rPr lang="ko-KR" altLang="en-US" sz="1050" dirty="0" err="1"/>
              <a:t>name</a:t>
            </a:r>
            <a:r>
              <a:rPr lang="ko-KR" altLang="en-US" sz="1050" dirty="0"/>
              <a:t>="</a:t>
            </a:r>
            <a:r>
              <a:rPr lang="ko-KR" altLang="en-US" sz="1050" dirty="0" err="1"/>
              <a:t>Infusion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Parameters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Correlation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with</a:t>
            </a:r>
            <a:r>
              <a:rPr lang="ko-KR" altLang="en-US" sz="1050" dirty="0"/>
              <a:t> </a:t>
            </a:r>
            <a:r>
              <a:rPr lang="ko-KR" altLang="en-US" sz="1050" dirty="0" err="1"/>
              <a:t>Pain</a:t>
            </a:r>
            <a:r>
              <a:rPr lang="ko-KR" altLang="en-US" sz="1050" dirty="0"/>
              <a:t> (NRS)", </a:t>
            </a:r>
            <a:r>
              <a:rPr lang="ko-KR" altLang="en-US" sz="1050" dirty="0" err="1"/>
              <a:t>dataframe</a:t>
            </a:r>
            <a:r>
              <a:rPr lang="ko-KR" altLang="en-US" sz="1050" dirty="0"/>
              <a:t>=</a:t>
            </a:r>
            <a:r>
              <a:rPr lang="ko-KR" altLang="en-US" sz="1050" dirty="0" err="1"/>
              <a:t>infusion_pain_correlation.reset_index</a:t>
            </a:r>
            <a:r>
              <a:rPr lang="ko-KR" altLang="en-US" sz="1050" dirty="0"/>
              <a:t>())</a:t>
            </a:r>
          </a:p>
          <a:p>
            <a:endParaRPr lang="ko-KR" altLang="en-US" sz="1050" dirty="0"/>
          </a:p>
          <a:p>
            <a:r>
              <a:rPr lang="ko-KR" altLang="en-US" sz="1050" dirty="0"/>
              <a:t># </a:t>
            </a:r>
            <a:r>
              <a:rPr lang="ko-KR" altLang="en-US" sz="1050" dirty="0" err="1"/>
              <a:t>Visualize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trends</a:t>
            </a:r>
            <a:r>
              <a:rPr lang="ko-KR" altLang="en-US" sz="1050" dirty="0"/>
              <a:t>: NRS </a:t>
            </a:r>
            <a:r>
              <a:rPr lang="ko-KR" altLang="en-US" sz="1050" dirty="0" err="1"/>
              <a:t>vs</a:t>
            </a:r>
            <a:r>
              <a:rPr lang="ko-KR" altLang="en-US" sz="1050" dirty="0"/>
              <a:t>. </a:t>
            </a:r>
            <a:r>
              <a:rPr lang="ko-KR" altLang="en-US" sz="1050" dirty="0" err="1"/>
              <a:t>each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infusion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parameter</a:t>
            </a:r>
            <a:endParaRPr lang="ko-KR" altLang="en-US" sz="1050" dirty="0"/>
          </a:p>
          <a:p>
            <a:r>
              <a:rPr lang="ko-KR" altLang="en-US" sz="1050" dirty="0" err="1"/>
              <a:t>for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col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infusion_columns</a:t>
            </a:r>
            <a:r>
              <a:rPr lang="ko-KR" altLang="en-US" sz="1050" dirty="0"/>
              <a:t>:</a:t>
            </a:r>
          </a:p>
          <a:p>
            <a:r>
              <a:rPr lang="ko-KR" altLang="en-US" sz="1050" dirty="0"/>
              <a:t>    </a:t>
            </a:r>
            <a:r>
              <a:rPr lang="ko-KR" altLang="en-US" sz="1050" dirty="0" err="1"/>
              <a:t>plt.figure</a:t>
            </a:r>
            <a:r>
              <a:rPr lang="ko-KR" altLang="en-US" sz="1050" dirty="0"/>
              <a:t>(</a:t>
            </a:r>
            <a:r>
              <a:rPr lang="ko-KR" altLang="en-US" sz="1050" dirty="0" err="1"/>
              <a:t>figsize</a:t>
            </a:r>
            <a:r>
              <a:rPr lang="ko-KR" altLang="en-US" sz="1050" dirty="0"/>
              <a:t>=(8, 6))</a:t>
            </a:r>
          </a:p>
          <a:p>
            <a:r>
              <a:rPr lang="ko-KR" altLang="en-US" sz="1050" dirty="0"/>
              <a:t>    </a:t>
            </a:r>
            <a:r>
              <a:rPr lang="ko-KR" altLang="en-US" sz="1050" dirty="0" err="1"/>
              <a:t>sns.scatterplot</a:t>
            </a:r>
            <a:r>
              <a:rPr lang="ko-KR" altLang="en-US" sz="1050" dirty="0"/>
              <a:t>(</a:t>
            </a:r>
            <a:r>
              <a:rPr lang="ko-KR" altLang="en-US" sz="1050" dirty="0" err="1"/>
              <a:t>data</a:t>
            </a:r>
            <a:r>
              <a:rPr lang="ko-KR" altLang="en-US" sz="1050" dirty="0"/>
              <a:t>=</a:t>
            </a:r>
            <a:r>
              <a:rPr lang="ko-KR" altLang="en-US" sz="1050" dirty="0" err="1"/>
              <a:t>infusion_data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x</a:t>
            </a:r>
            <a:r>
              <a:rPr lang="ko-KR" altLang="en-US" sz="1050" dirty="0"/>
              <a:t>=</a:t>
            </a:r>
            <a:r>
              <a:rPr lang="ko-KR" altLang="en-US" sz="1050" dirty="0" err="1"/>
              <a:t>col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y</a:t>
            </a:r>
            <a:r>
              <a:rPr lang="ko-KR" altLang="en-US" sz="1050" dirty="0"/>
              <a:t>=</a:t>
            </a:r>
            <a:r>
              <a:rPr lang="ko-KR" altLang="en-US" sz="1050" dirty="0" err="1"/>
              <a:t>pain_outcome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alpha</a:t>
            </a:r>
            <a:r>
              <a:rPr lang="ko-KR" altLang="en-US" sz="1050" dirty="0"/>
              <a:t>=0.7)</a:t>
            </a:r>
          </a:p>
          <a:p>
            <a:r>
              <a:rPr lang="ko-KR" altLang="en-US" sz="1050" dirty="0"/>
              <a:t>    </a:t>
            </a:r>
            <a:r>
              <a:rPr lang="ko-KR" altLang="en-US" sz="1050" dirty="0" err="1"/>
              <a:t>plt.title</a:t>
            </a:r>
            <a:r>
              <a:rPr lang="ko-KR" altLang="en-US" sz="1050" dirty="0"/>
              <a:t>(</a:t>
            </a:r>
            <a:r>
              <a:rPr lang="ko-KR" altLang="en-US" sz="1050" dirty="0" err="1"/>
              <a:t>f"Trend</a:t>
            </a:r>
            <a:r>
              <a:rPr lang="ko-KR" altLang="en-US" sz="1050" dirty="0"/>
              <a:t>: {</a:t>
            </a:r>
            <a:r>
              <a:rPr lang="ko-KR" altLang="en-US" sz="1050" dirty="0" err="1"/>
              <a:t>col</a:t>
            </a:r>
            <a:r>
              <a:rPr lang="ko-KR" altLang="en-US" sz="1050" dirty="0"/>
              <a:t>} </a:t>
            </a:r>
            <a:r>
              <a:rPr lang="ko-KR" altLang="en-US" sz="1050" dirty="0" err="1"/>
              <a:t>vs</a:t>
            </a:r>
            <a:r>
              <a:rPr lang="ko-KR" altLang="en-US" sz="1050" dirty="0"/>
              <a:t>. </a:t>
            </a:r>
            <a:r>
              <a:rPr lang="ko-KR" altLang="en-US" sz="1050" dirty="0" err="1"/>
              <a:t>Average</a:t>
            </a:r>
            <a:r>
              <a:rPr lang="ko-KR" altLang="en-US" sz="1050" dirty="0"/>
              <a:t> NRS")</a:t>
            </a:r>
          </a:p>
          <a:p>
            <a:r>
              <a:rPr lang="ko-KR" altLang="en-US" sz="1050" dirty="0"/>
              <a:t>    </a:t>
            </a:r>
            <a:r>
              <a:rPr lang="ko-KR" altLang="en-US" sz="1050" dirty="0" err="1"/>
              <a:t>plt.xlabel</a:t>
            </a:r>
            <a:r>
              <a:rPr lang="ko-KR" altLang="en-US" sz="1050" dirty="0"/>
              <a:t>(</a:t>
            </a:r>
            <a:r>
              <a:rPr lang="ko-KR" altLang="en-US" sz="1050" dirty="0" err="1"/>
              <a:t>col</a:t>
            </a:r>
            <a:r>
              <a:rPr lang="ko-KR" altLang="en-US" sz="1050" dirty="0"/>
              <a:t>)</a:t>
            </a:r>
          </a:p>
          <a:p>
            <a:r>
              <a:rPr lang="ko-KR" altLang="en-US" sz="1050" dirty="0"/>
              <a:t>    </a:t>
            </a:r>
            <a:r>
              <a:rPr lang="ko-KR" altLang="en-US" sz="1050" dirty="0" err="1"/>
              <a:t>plt.ylabel</a:t>
            </a:r>
            <a:r>
              <a:rPr lang="ko-KR" altLang="en-US" sz="1050" dirty="0"/>
              <a:t>("</a:t>
            </a:r>
            <a:r>
              <a:rPr lang="ko-KR" altLang="en-US" sz="1050" dirty="0" err="1"/>
              <a:t>Average</a:t>
            </a:r>
            <a:r>
              <a:rPr lang="ko-KR" altLang="en-US" sz="1050" dirty="0"/>
              <a:t> NRS")</a:t>
            </a:r>
          </a:p>
          <a:p>
            <a:r>
              <a:rPr lang="ko-KR" altLang="en-US" sz="1050" dirty="0"/>
              <a:t>    </a:t>
            </a:r>
            <a:r>
              <a:rPr lang="ko-KR" altLang="en-US" sz="1050" dirty="0" err="1"/>
              <a:t>plt.show</a:t>
            </a:r>
            <a:r>
              <a:rPr lang="ko-KR" altLang="en-US" sz="1050" dirty="0"/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04739-5D7F-810B-8742-3C2E50CE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744" y="1885734"/>
            <a:ext cx="3818111" cy="38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83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6CF6A0-D6D8-733D-3650-1707331B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" y="68827"/>
            <a:ext cx="4202938" cy="3159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48C715-2A77-5965-FF4A-F356B91AA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36" y="68827"/>
            <a:ext cx="4060927" cy="31166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EE35DB-FD46-6FCF-D8D2-4AB74818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353" y="210398"/>
            <a:ext cx="3833692" cy="2957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587CB-8851-EE59-83C9-F78486F6E7EE}"/>
              </a:ext>
            </a:extLst>
          </p:cNvPr>
          <p:cNvSpPr txBox="1"/>
          <p:nvPr/>
        </p:nvSpPr>
        <p:spPr>
          <a:xfrm>
            <a:off x="285142" y="3236300"/>
            <a:ext cx="6213982" cy="360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주입 매개변수 및 통증 추세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1. </a:t>
            </a:r>
            <a:r>
              <a:rPr lang="ko-KR" altLang="en-US" sz="1400" b="1" dirty="0"/>
              <a:t>주입량과 </a:t>
            </a:r>
            <a:r>
              <a:rPr lang="en-US" altLang="ko-KR" sz="1400" b="1" dirty="0"/>
              <a:t>NRS </a:t>
            </a:r>
            <a:r>
              <a:rPr lang="ko-KR" altLang="en-US" sz="1400" b="1" dirty="0"/>
              <a:t>간의 상관관계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각 주입량 매개변수와 평균 </a:t>
            </a:r>
            <a:r>
              <a:rPr lang="en-US" altLang="ko-KR" sz="1400" dirty="0"/>
              <a:t>NRS </a:t>
            </a:r>
            <a:r>
              <a:rPr lang="ko-KR" altLang="en-US" sz="1400" dirty="0"/>
              <a:t>간의 상관 관계 값이 표시되었습니다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값은 주입 패턴과 통증 수준 간의 관계의 강도와 방향을 나타냄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2. </a:t>
            </a:r>
            <a:r>
              <a:rPr lang="ko-KR" altLang="en-US" sz="1400" b="1" dirty="0" err="1"/>
              <a:t>산점도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산점도는</a:t>
            </a:r>
            <a:r>
              <a:rPr lang="ko-KR" altLang="en-US" sz="1400" dirty="0"/>
              <a:t> 누적 주입량</a:t>
            </a:r>
            <a:r>
              <a:rPr lang="en-US" altLang="ko-KR" sz="1400" dirty="0"/>
              <a:t>(6, 9, 12, 24</a:t>
            </a:r>
            <a:r>
              <a:rPr lang="ko-KR" altLang="en-US" sz="1400" dirty="0"/>
              <a:t>시간</a:t>
            </a:r>
            <a:r>
              <a:rPr lang="en-US" altLang="ko-KR" sz="1400" dirty="0"/>
              <a:t>)</a:t>
            </a:r>
            <a:r>
              <a:rPr lang="ko-KR" altLang="en-US" sz="1400" dirty="0"/>
              <a:t>과 평균 </a:t>
            </a:r>
            <a:r>
              <a:rPr lang="en-US" altLang="ko-KR" sz="1400" dirty="0"/>
              <a:t>NRS </a:t>
            </a:r>
            <a:r>
              <a:rPr lang="ko-KR" altLang="en-US" sz="1400" dirty="0"/>
              <a:t>점수 간의 관계를 보여줍니다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강한 선형 관계는 분명하지 않지만 비선형 또는 </a:t>
            </a:r>
            <a:r>
              <a:rPr lang="ko-KR" altLang="en-US" sz="1400" dirty="0" err="1"/>
              <a:t>임계값</a:t>
            </a:r>
            <a:r>
              <a:rPr lang="ko-KR" altLang="en-US" sz="1400" dirty="0"/>
              <a:t> 효과가 있음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통증 수준</a:t>
            </a:r>
            <a:r>
              <a:rPr lang="en-US" altLang="ko-KR" sz="1400" dirty="0"/>
              <a:t>(NRS)</a:t>
            </a:r>
            <a:r>
              <a:rPr lang="ko-KR" altLang="en-US" sz="1400" dirty="0"/>
              <a:t>은 유사한 주입량에 대해 크게 다르며</a:t>
            </a:r>
            <a:r>
              <a:rPr lang="en-US" altLang="ko-KR" sz="1400" dirty="0"/>
              <a:t>, </a:t>
            </a:r>
            <a:r>
              <a:rPr lang="ko-KR" altLang="en-US" sz="1400" dirty="0"/>
              <a:t>이는 다른 요인의 영향이 있음 알 수 있음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FB2DA-A8FA-9CA8-2120-057DDDE083A6}"/>
              </a:ext>
            </a:extLst>
          </p:cNvPr>
          <p:cNvSpPr txBox="1"/>
          <p:nvPr/>
        </p:nvSpPr>
        <p:spPr>
          <a:xfrm>
            <a:off x="6499124" y="3429000"/>
            <a:ext cx="5496231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관찰</a:t>
            </a:r>
            <a:r>
              <a:rPr lang="en-US" altLang="ko-KR" sz="1400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주입량만으로는 </a:t>
            </a:r>
            <a:r>
              <a:rPr lang="en-US" altLang="ko-KR" sz="1400" dirty="0"/>
              <a:t>NRS</a:t>
            </a:r>
            <a:r>
              <a:rPr lang="ko-KR" altLang="en-US" sz="1400" dirty="0"/>
              <a:t>를 강력하게 예측하지 못할 수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이는 다음을 나타냄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비선형 효과</a:t>
            </a:r>
            <a:r>
              <a:rPr lang="ko-KR" altLang="en-US" sz="1400" dirty="0"/>
              <a:t> 또는 </a:t>
            </a:r>
            <a:r>
              <a:rPr lang="ko-KR" altLang="en-US" sz="1400" dirty="0" err="1"/>
              <a:t>임계값이</a:t>
            </a:r>
            <a:r>
              <a:rPr lang="ko-KR" altLang="en-US" sz="1400" dirty="0"/>
              <a:t> 있을 수 있음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볼루스</a:t>
            </a:r>
            <a:r>
              <a:rPr lang="ko-KR" altLang="en-US" sz="1400" dirty="0"/>
              <a:t> 시도</a:t>
            </a:r>
            <a:r>
              <a:rPr lang="en-US" altLang="ko-KR" sz="1400" dirty="0"/>
              <a:t>, </a:t>
            </a:r>
            <a:r>
              <a:rPr lang="ko-KR" altLang="en-US" sz="1400" dirty="0"/>
              <a:t>환자 인구 통계 또는 특정 수술 유형과 같은 </a:t>
            </a:r>
            <a:r>
              <a:rPr lang="ko-KR" altLang="en-US" sz="1400" b="1" dirty="0"/>
              <a:t>다른 요인</a:t>
            </a:r>
            <a:r>
              <a:rPr lang="ko-KR" altLang="en-US" sz="1400" dirty="0"/>
              <a:t>도 중요한 역할을 할 수 있음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551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2B0957-58CB-54BA-31B2-449B5F272EAB}"/>
              </a:ext>
            </a:extLst>
          </p:cNvPr>
          <p:cNvSpPr txBox="1"/>
          <p:nvPr/>
        </p:nvSpPr>
        <p:spPr>
          <a:xfrm>
            <a:off x="383458" y="285586"/>
            <a:ext cx="11808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비선형 효과 탐색</a:t>
            </a:r>
            <a:r>
              <a:rPr lang="en-US" altLang="ko-KR" b="1" dirty="0">
                <a:highlight>
                  <a:srgbClr val="FFFF00"/>
                </a:highlight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</a:rPr>
              <a:t>다항식 회귀 분석 또는 </a:t>
            </a:r>
            <a:r>
              <a:rPr lang="ko-KR" altLang="en-US" dirty="0" err="1">
                <a:highlight>
                  <a:srgbClr val="FFFF00"/>
                </a:highlight>
              </a:rPr>
              <a:t>평활화</a:t>
            </a:r>
            <a:r>
              <a:rPr lang="ko-KR" altLang="en-US" dirty="0">
                <a:highlight>
                  <a:srgbClr val="FFFF00"/>
                </a:highlight>
              </a:rPr>
              <a:t> 기법</a:t>
            </a:r>
            <a:r>
              <a:rPr lang="en-US" altLang="ko-KR" dirty="0">
                <a:highlight>
                  <a:srgbClr val="FFFF00"/>
                </a:highlight>
              </a:rPr>
              <a:t>(</a:t>
            </a:r>
            <a:r>
              <a:rPr lang="ko-KR" altLang="en-US" dirty="0">
                <a:highlight>
                  <a:srgbClr val="FFFF00"/>
                </a:highlight>
              </a:rPr>
              <a:t>예</a:t>
            </a:r>
            <a:r>
              <a:rPr lang="en-US" altLang="ko-KR" dirty="0">
                <a:highlight>
                  <a:srgbClr val="FFFF00"/>
                </a:highlight>
              </a:rPr>
              <a:t>: LOESS)</a:t>
            </a:r>
            <a:r>
              <a:rPr lang="ko-KR" altLang="en-US" dirty="0">
                <a:highlight>
                  <a:srgbClr val="FFFF00"/>
                </a:highlight>
              </a:rPr>
              <a:t>을 사용하여 주입 부피와 </a:t>
            </a:r>
            <a:r>
              <a:rPr lang="en-US" altLang="ko-KR" dirty="0">
                <a:highlight>
                  <a:srgbClr val="FFFF00"/>
                </a:highlight>
              </a:rPr>
              <a:t>NRS </a:t>
            </a:r>
            <a:r>
              <a:rPr lang="ko-KR" altLang="en-US" dirty="0">
                <a:highlight>
                  <a:srgbClr val="FFFF00"/>
                </a:highlight>
              </a:rPr>
              <a:t>간의 잠재적인 비선형 관계를 조사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434E7-2B1B-0555-D7E3-E9B9C65C54BF}"/>
              </a:ext>
            </a:extLst>
          </p:cNvPr>
          <p:cNvSpPr txBox="1"/>
          <p:nvPr/>
        </p:nvSpPr>
        <p:spPr>
          <a:xfrm>
            <a:off x="383457" y="3525425"/>
            <a:ext cx="471948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# </a:t>
            </a:r>
            <a:r>
              <a:rPr lang="ko-KR" altLang="en-US" sz="1000" dirty="0" err="1"/>
              <a:t>Step</a:t>
            </a:r>
            <a:r>
              <a:rPr lang="ko-KR" altLang="en-US" sz="1000" dirty="0"/>
              <a:t> 1: </a:t>
            </a:r>
            <a:r>
              <a:rPr lang="ko-KR" altLang="en-US" sz="1000" dirty="0" err="1"/>
              <a:t>Explore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Nonlinear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Effects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Between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Infusion</a:t>
            </a:r>
            <a:r>
              <a:rPr lang="ko-KR" altLang="en-US" sz="1000" dirty="0"/>
              <a:t> and NRS</a:t>
            </a:r>
          </a:p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sklearn.preprocessing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PolynomialFeatures</a:t>
            </a:r>
            <a:endParaRPr lang="ko-KR" altLang="en-US" sz="1000" dirty="0"/>
          </a:p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sklearn.linear_model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LinearRegression</a:t>
            </a:r>
            <a:endParaRPr lang="ko-KR" altLang="en-US" sz="1000" dirty="0"/>
          </a:p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sklearn.metrics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mean_squared_error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 err="1"/>
              <a:t>nonlinear_results</a:t>
            </a:r>
            <a:r>
              <a:rPr lang="ko-KR" altLang="en-US" sz="1000" dirty="0"/>
              <a:t> = []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infusion_columns</a:t>
            </a:r>
            <a:r>
              <a:rPr lang="ko-KR" altLang="en-US" sz="1000" dirty="0"/>
              <a:t>:</a:t>
            </a:r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Prepare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polynomial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regression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X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infusion_data</a:t>
            </a:r>
            <a:r>
              <a:rPr lang="ko-KR" altLang="en-US" sz="1000" dirty="0"/>
              <a:t>[[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]]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infusion_data</a:t>
            </a:r>
            <a:r>
              <a:rPr lang="ko-KR" altLang="en-US" sz="1000" dirty="0"/>
              <a:t>[</a:t>
            </a:r>
            <a:r>
              <a:rPr lang="ko-KR" altLang="en-US" sz="1000" dirty="0" err="1"/>
              <a:t>pain_outcome</a:t>
            </a:r>
            <a:r>
              <a:rPr lang="ko-KR" altLang="en-US" sz="1000" dirty="0"/>
              <a:t>]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poly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PolynomialFeatures</a:t>
            </a:r>
            <a:r>
              <a:rPr lang="ko-KR" altLang="en-US" sz="1000" dirty="0"/>
              <a:t>(</a:t>
            </a:r>
            <a:r>
              <a:rPr lang="ko-KR" altLang="en-US" sz="1000" dirty="0" err="1"/>
              <a:t>degree</a:t>
            </a:r>
            <a:r>
              <a:rPr lang="ko-KR" altLang="en-US" sz="1000" dirty="0"/>
              <a:t>=2, </a:t>
            </a:r>
            <a:r>
              <a:rPr lang="ko-KR" altLang="en-US" sz="1000" dirty="0" err="1"/>
              <a:t>include_bias</a:t>
            </a:r>
            <a:r>
              <a:rPr lang="ko-KR" altLang="en-US" sz="1000" dirty="0"/>
              <a:t>=</a:t>
            </a:r>
            <a:r>
              <a:rPr lang="ko-KR" altLang="en-US" sz="1000" dirty="0" err="1"/>
              <a:t>False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X_poly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poly.fit_transform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Fit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polynomial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regression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poly_model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LinearRegression</a:t>
            </a:r>
            <a:r>
              <a:rPr lang="ko-KR" altLang="en-US" sz="1000" dirty="0"/>
              <a:t>()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poly_model.fit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X_poly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y_pred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poly_model.predict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X_poly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8202F-BA59-43FC-D4F4-88EA3B2D3D81}"/>
              </a:ext>
            </a:extLst>
          </p:cNvPr>
          <p:cNvSpPr txBox="1"/>
          <p:nvPr/>
        </p:nvSpPr>
        <p:spPr>
          <a:xfrm>
            <a:off x="5181599" y="3694471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 # </a:t>
            </a:r>
            <a:r>
              <a:rPr lang="ko-KR" altLang="en-US" sz="1000" dirty="0" err="1"/>
              <a:t>Evaluate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performance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mse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mean_squared_error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y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y_pred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nonlinear_results.append</a:t>
            </a:r>
            <a:r>
              <a:rPr lang="ko-KR" altLang="en-US" sz="1000" dirty="0"/>
              <a:t>({</a:t>
            </a:r>
          </a:p>
          <a:p>
            <a:r>
              <a:rPr lang="ko-KR" altLang="en-US" sz="1000" dirty="0"/>
              <a:t>        '</a:t>
            </a:r>
            <a:r>
              <a:rPr lang="ko-KR" altLang="en-US" sz="1000" dirty="0" err="1"/>
              <a:t>Infusion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Parameter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'MSE': </a:t>
            </a:r>
            <a:r>
              <a:rPr lang="ko-KR" altLang="en-US" sz="1000" dirty="0" err="1"/>
              <a:t>mse</a:t>
            </a:r>
            <a:endParaRPr lang="ko-KR" altLang="en-US" sz="1000" dirty="0"/>
          </a:p>
          <a:p>
            <a:r>
              <a:rPr lang="ko-KR" altLang="en-US" sz="1000" dirty="0"/>
              <a:t>    })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Visualize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nonlinear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fit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plt.figure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figsize</a:t>
            </a:r>
            <a:r>
              <a:rPr lang="ko-KR" altLang="en-US" sz="1000" dirty="0"/>
              <a:t>=(8, 6))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sns.scatterplot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</a:t>
            </a:r>
            <a:r>
              <a:rPr lang="ko-KR" altLang="en-US" sz="1000" dirty="0"/>
              <a:t>=</a:t>
            </a:r>
            <a:r>
              <a:rPr lang="ko-KR" altLang="en-US" sz="1000" dirty="0" err="1"/>
              <a:t>X</a:t>
            </a:r>
            <a:r>
              <a:rPr lang="ko-KR" altLang="en-US" sz="1000" dirty="0"/>
              <a:t>[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],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=</a:t>
            </a:r>
            <a:r>
              <a:rPr lang="ko-KR" altLang="en-US" sz="1000" dirty="0" err="1"/>
              <a:t>y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alpha</a:t>
            </a:r>
            <a:r>
              <a:rPr lang="ko-KR" altLang="en-US" sz="1000" dirty="0"/>
              <a:t>=0.5, </a:t>
            </a:r>
            <a:r>
              <a:rPr lang="ko-KR" altLang="en-US" sz="1000" dirty="0" err="1"/>
              <a:t>label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Observed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sns.lineplot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</a:t>
            </a:r>
            <a:r>
              <a:rPr lang="ko-KR" altLang="en-US" sz="1000" dirty="0"/>
              <a:t>=</a:t>
            </a:r>
            <a:r>
              <a:rPr lang="ko-KR" altLang="en-US" sz="1000" dirty="0" err="1"/>
              <a:t>X</a:t>
            </a:r>
            <a:r>
              <a:rPr lang="ko-KR" altLang="en-US" sz="1000" dirty="0"/>
              <a:t>[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],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=</a:t>
            </a:r>
            <a:r>
              <a:rPr lang="ko-KR" altLang="en-US" sz="1000" dirty="0" err="1"/>
              <a:t>y_pred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color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red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label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Nonlinear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Fit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plt.title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f"Nonlinear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Effect</a:t>
            </a:r>
            <a:r>
              <a:rPr lang="ko-KR" altLang="en-US" sz="1000" dirty="0"/>
              <a:t>: {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} </a:t>
            </a:r>
            <a:r>
              <a:rPr lang="ko-KR" altLang="en-US" sz="1000" dirty="0" err="1"/>
              <a:t>vs</a:t>
            </a:r>
            <a:r>
              <a:rPr lang="ko-KR" altLang="en-US" sz="1000" dirty="0"/>
              <a:t>. </a:t>
            </a:r>
            <a:r>
              <a:rPr lang="ko-KR" altLang="en-US" sz="1000" dirty="0" err="1"/>
              <a:t>Average</a:t>
            </a:r>
            <a:r>
              <a:rPr lang="ko-KR" altLang="en-US" sz="1000" dirty="0"/>
              <a:t> NRS")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plt.xlabel</a:t>
            </a:r>
            <a:r>
              <a:rPr lang="ko-KR" altLang="en-US" sz="1000" dirty="0"/>
              <a:t>(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plt.ylabel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Average</a:t>
            </a:r>
            <a:r>
              <a:rPr lang="ko-KR" altLang="en-US" sz="1000" dirty="0"/>
              <a:t> NRS")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plt.legend</a:t>
            </a:r>
            <a:r>
              <a:rPr lang="ko-KR" altLang="en-US" sz="1000" dirty="0"/>
              <a:t>()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plt.show</a:t>
            </a:r>
            <a:r>
              <a:rPr lang="ko-KR" altLang="en-US" sz="1000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153EA-0FFD-09E2-A2EF-48D4B35AADDF}"/>
              </a:ext>
            </a:extLst>
          </p:cNvPr>
          <p:cNvSpPr txBox="1"/>
          <p:nvPr/>
        </p:nvSpPr>
        <p:spPr>
          <a:xfrm>
            <a:off x="383457" y="931917"/>
            <a:ext cx="115430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Bolus </a:t>
            </a:r>
            <a:r>
              <a:rPr lang="ko-KR" altLang="en-US" b="1" dirty="0">
                <a:highlight>
                  <a:srgbClr val="FFFF00"/>
                </a:highlight>
              </a:rPr>
              <a:t>시도의 영향 분석</a:t>
            </a:r>
            <a:r>
              <a:rPr lang="en-US" altLang="ko-KR" b="1" dirty="0">
                <a:highlight>
                  <a:srgbClr val="FFFF00"/>
                </a:highlight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>
                <a:highlight>
                  <a:srgbClr val="FFFF00"/>
                </a:highlight>
              </a:rPr>
              <a:t>볼루스</a:t>
            </a:r>
            <a:r>
              <a:rPr lang="ko-KR" altLang="en-US" dirty="0">
                <a:highlight>
                  <a:srgbClr val="FFFF00"/>
                </a:highlight>
              </a:rPr>
              <a:t> 시도 횟수와 </a:t>
            </a:r>
            <a:r>
              <a:rPr lang="ko-KR" altLang="en-US" dirty="0" err="1">
                <a:highlight>
                  <a:srgbClr val="FFFF00"/>
                </a:highlight>
              </a:rPr>
              <a:t>투여량이</a:t>
            </a:r>
            <a:r>
              <a:rPr lang="ko-KR" altLang="en-US" dirty="0">
                <a:highlight>
                  <a:srgbClr val="FFFF00"/>
                </a:highlight>
              </a:rPr>
              <a:t> 통증 완화</a:t>
            </a:r>
            <a:r>
              <a:rPr lang="en-US" altLang="ko-KR" dirty="0">
                <a:highlight>
                  <a:srgbClr val="FFFF00"/>
                </a:highlight>
              </a:rPr>
              <a:t>(NRS)</a:t>
            </a:r>
            <a:r>
              <a:rPr lang="ko-KR" altLang="en-US" dirty="0">
                <a:highlight>
                  <a:srgbClr val="FFFF00"/>
                </a:highlight>
              </a:rPr>
              <a:t>에 미치는 영향과 누적 주입량과 어떤 상관관계가 있는지 조사합니다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</a:rPr>
              <a:t>추세를 시각화하고 상관 관계를 계산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18A882-B1FA-A34B-7A17-22D53F46A308}"/>
              </a:ext>
            </a:extLst>
          </p:cNvPr>
          <p:cNvSpPr txBox="1"/>
          <p:nvPr/>
        </p:nvSpPr>
        <p:spPr>
          <a:xfrm>
            <a:off x="383457" y="2140896"/>
            <a:ext cx="11543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주입 데이터를 인구 통계 또는 수술 정보와 결합</a:t>
            </a:r>
            <a:r>
              <a:rPr lang="en-US" altLang="ko-KR" b="1" dirty="0">
                <a:highlight>
                  <a:srgbClr val="FFFF00"/>
                </a:highlight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</a:rPr>
              <a:t>환자의 특성</a:t>
            </a:r>
            <a:r>
              <a:rPr lang="en-US" altLang="ko-KR" dirty="0">
                <a:highlight>
                  <a:srgbClr val="FFFF00"/>
                </a:highlight>
              </a:rPr>
              <a:t>(</a:t>
            </a:r>
            <a:r>
              <a:rPr lang="ko-KR" altLang="en-US" dirty="0">
                <a:highlight>
                  <a:srgbClr val="FFFF00"/>
                </a:highlight>
              </a:rPr>
              <a:t>예</a:t>
            </a:r>
            <a:r>
              <a:rPr lang="en-US" altLang="ko-KR" dirty="0">
                <a:highlight>
                  <a:srgbClr val="FFFF00"/>
                </a:highlight>
              </a:rPr>
              <a:t>: </a:t>
            </a:r>
            <a:r>
              <a:rPr lang="ko-KR" altLang="en-US" dirty="0">
                <a:highlight>
                  <a:srgbClr val="FFFF00"/>
                </a:highlight>
              </a:rPr>
              <a:t>연령</a:t>
            </a:r>
            <a:r>
              <a:rPr lang="en-US" altLang="ko-KR" dirty="0">
                <a:highlight>
                  <a:srgbClr val="FFFF00"/>
                </a:highlight>
              </a:rPr>
              <a:t>, BMI, </a:t>
            </a:r>
            <a:r>
              <a:rPr lang="ko-KR" altLang="en-US" dirty="0">
                <a:highlight>
                  <a:srgbClr val="FFFF00"/>
                </a:highlight>
              </a:rPr>
              <a:t>성별</a:t>
            </a:r>
            <a:r>
              <a:rPr lang="en-US" altLang="ko-KR" dirty="0">
                <a:highlight>
                  <a:srgbClr val="FFFF00"/>
                </a:highlight>
              </a:rPr>
              <a:t>) </a:t>
            </a:r>
            <a:r>
              <a:rPr lang="ko-KR" altLang="en-US" dirty="0">
                <a:highlight>
                  <a:srgbClr val="FFFF00"/>
                </a:highlight>
              </a:rPr>
              <a:t>또는 수술 유형이 주입량과 </a:t>
            </a:r>
            <a:r>
              <a:rPr lang="en-US" altLang="ko-KR" dirty="0">
                <a:highlight>
                  <a:srgbClr val="FFFF00"/>
                </a:highlight>
              </a:rPr>
              <a:t>NRS </a:t>
            </a:r>
            <a:r>
              <a:rPr lang="ko-KR" altLang="en-US" dirty="0">
                <a:highlight>
                  <a:srgbClr val="FFFF00"/>
                </a:highlight>
              </a:rPr>
              <a:t>또는 </a:t>
            </a:r>
            <a:r>
              <a:rPr lang="en-US" altLang="ko-KR" dirty="0">
                <a:highlight>
                  <a:srgbClr val="FFFF00"/>
                </a:highlight>
              </a:rPr>
              <a:t>PONV </a:t>
            </a:r>
            <a:r>
              <a:rPr lang="ko-KR" altLang="en-US" dirty="0">
                <a:highlight>
                  <a:srgbClr val="FFFF00"/>
                </a:highlight>
              </a:rPr>
              <a:t>결과 간의 관계를 매개하는지 평가합니다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</a:rPr>
              <a:t>교호작용 항 또는 그룹별 분석을 사용</a:t>
            </a:r>
          </a:p>
        </p:txBody>
      </p:sp>
    </p:spTree>
    <p:extLst>
      <p:ext uri="{BB962C8B-B14F-4D97-AF65-F5344CB8AC3E}">
        <p14:creationId xmlns:p14="http://schemas.microsoft.com/office/powerpoint/2010/main" val="203218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200E27-7AF2-BD38-BB6E-EA4FC75C6298}"/>
              </a:ext>
            </a:extLst>
          </p:cNvPr>
          <p:cNvSpPr txBox="1"/>
          <p:nvPr/>
        </p:nvSpPr>
        <p:spPr>
          <a:xfrm>
            <a:off x="373625" y="137077"/>
            <a:ext cx="108351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Step</a:t>
            </a:r>
            <a:r>
              <a:rPr lang="ko-KR" altLang="en-US" sz="1000" dirty="0"/>
              <a:t> 2: </a:t>
            </a:r>
            <a:r>
              <a:rPr lang="ko-KR" altLang="en-US" sz="1000" dirty="0" err="1"/>
              <a:t>Analyze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Attempts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Their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Impact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NRS</a:t>
            </a:r>
          </a:p>
          <a:p>
            <a:r>
              <a:rPr lang="ko-KR" altLang="en-US" sz="1000" dirty="0" err="1"/>
              <a:t>bolus_columns</a:t>
            </a:r>
            <a:r>
              <a:rPr lang="ko-KR" altLang="en-US" sz="1000" dirty="0"/>
              <a:t> = ['24_BOL_ATTEMPT_CUM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'24_BOL_GIVEN_CUM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)']</a:t>
            </a:r>
          </a:p>
          <a:p>
            <a:r>
              <a:rPr lang="ko-KR" altLang="en-US" sz="1000" dirty="0" err="1"/>
              <a:t>bolus_data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</a:t>
            </a:r>
            <a:r>
              <a:rPr lang="ko-KR" altLang="en-US" sz="1000" dirty="0" err="1"/>
              <a:t>bolus_columns</a:t>
            </a:r>
            <a:r>
              <a:rPr lang="ko-KR" altLang="en-US" sz="1000" dirty="0"/>
              <a:t> + [</a:t>
            </a:r>
            <a:r>
              <a:rPr lang="ko-KR" altLang="en-US" sz="1000" dirty="0" err="1"/>
              <a:t>pain_outcome</a:t>
            </a:r>
            <a:r>
              <a:rPr lang="ko-KR" altLang="en-US" sz="1000" dirty="0"/>
              <a:t>]].</a:t>
            </a:r>
            <a:r>
              <a:rPr lang="ko-KR" altLang="en-US" sz="1000" dirty="0" err="1"/>
              <a:t>dropna</a:t>
            </a:r>
            <a:r>
              <a:rPr lang="ko-KR" altLang="en-US" sz="1000" dirty="0"/>
              <a:t>()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Correlations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between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parameters</a:t>
            </a:r>
            <a:r>
              <a:rPr lang="ko-KR" altLang="en-US" sz="1000" dirty="0"/>
              <a:t> and NRS</a:t>
            </a:r>
          </a:p>
          <a:p>
            <a:r>
              <a:rPr lang="ko-KR" altLang="en-US" sz="1000" dirty="0" err="1"/>
              <a:t>bolus_correlation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bolus_data.corr</a:t>
            </a:r>
            <a:r>
              <a:rPr lang="ko-KR" altLang="en-US" sz="1000" dirty="0"/>
              <a:t>()[</a:t>
            </a:r>
            <a:r>
              <a:rPr lang="ko-KR" altLang="en-US" sz="1000" dirty="0" err="1"/>
              <a:t>pain_outcome</a:t>
            </a:r>
            <a:r>
              <a:rPr lang="ko-KR" altLang="en-US" sz="1000" dirty="0"/>
              <a:t>].</a:t>
            </a:r>
            <a:r>
              <a:rPr lang="ko-KR" altLang="en-US" sz="1000" dirty="0" err="1"/>
              <a:t>drop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pain_outcome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Parameters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Correlation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Pain</a:t>
            </a:r>
            <a:r>
              <a:rPr lang="ko-KR" altLang="en-US" sz="1000" dirty="0"/>
              <a:t> (NRS)",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bolus_correlation.reset_index</a:t>
            </a:r>
            <a:r>
              <a:rPr lang="ko-KR" altLang="en-US" sz="1000" dirty="0"/>
              <a:t>())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Visualize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trends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attempts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given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doses</a:t>
            </a:r>
            <a:endParaRPr lang="ko-KR" altLang="en-US" sz="1000" dirty="0"/>
          </a:p>
          <a:p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bolus_columns</a:t>
            </a:r>
            <a:r>
              <a:rPr lang="ko-KR" altLang="en-US" sz="1000" dirty="0"/>
              <a:t>: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plt.figure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figsize</a:t>
            </a:r>
            <a:r>
              <a:rPr lang="ko-KR" altLang="en-US" sz="1000" dirty="0"/>
              <a:t>=(8, 6))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sns.scatterplot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=</a:t>
            </a:r>
            <a:r>
              <a:rPr lang="ko-KR" altLang="en-US" sz="1000" dirty="0" err="1"/>
              <a:t>bolus_data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</a:t>
            </a:r>
            <a:r>
              <a:rPr lang="ko-KR" altLang="en-US" sz="1000" dirty="0"/>
              <a:t>=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=</a:t>
            </a:r>
            <a:r>
              <a:rPr lang="ko-KR" altLang="en-US" sz="1000" dirty="0" err="1"/>
              <a:t>pain_outcome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alpha</a:t>
            </a:r>
            <a:r>
              <a:rPr lang="ko-KR" altLang="en-US" sz="1000" dirty="0"/>
              <a:t>=0.7)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plt.title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f"Trend</a:t>
            </a:r>
            <a:r>
              <a:rPr lang="ko-KR" altLang="en-US" sz="1000" dirty="0"/>
              <a:t>: {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} </a:t>
            </a:r>
            <a:r>
              <a:rPr lang="ko-KR" altLang="en-US" sz="1000" dirty="0" err="1"/>
              <a:t>vs</a:t>
            </a:r>
            <a:r>
              <a:rPr lang="ko-KR" altLang="en-US" sz="1000" dirty="0"/>
              <a:t>. </a:t>
            </a:r>
            <a:r>
              <a:rPr lang="ko-KR" altLang="en-US" sz="1000" dirty="0" err="1"/>
              <a:t>Average</a:t>
            </a:r>
            <a:r>
              <a:rPr lang="ko-KR" altLang="en-US" sz="1000" dirty="0"/>
              <a:t> NRS")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plt.xlabel</a:t>
            </a:r>
            <a:r>
              <a:rPr lang="ko-KR" altLang="en-US" sz="1000" dirty="0"/>
              <a:t>(</a:t>
            </a:r>
            <a:r>
              <a:rPr lang="ko-KR" altLang="en-US" sz="1000" dirty="0" err="1"/>
              <a:t>col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plt.ylabel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Average</a:t>
            </a:r>
            <a:r>
              <a:rPr lang="ko-KR" altLang="en-US" sz="1000" dirty="0"/>
              <a:t> NRS")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plt.show</a:t>
            </a:r>
            <a:r>
              <a:rPr lang="ko-KR" altLang="en-US" sz="1000" dirty="0"/>
              <a:t>()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Step</a:t>
            </a:r>
            <a:r>
              <a:rPr lang="ko-KR" altLang="en-US" sz="1000" dirty="0"/>
              <a:t> 3: </a:t>
            </a:r>
            <a:r>
              <a:rPr lang="ko-KR" altLang="en-US" sz="1000" dirty="0" err="1"/>
              <a:t>Combine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Infusion</a:t>
            </a:r>
            <a:r>
              <a:rPr lang="ko-KR" altLang="en-US" sz="1000" dirty="0"/>
              <a:t> Data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Demographics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Info</a:t>
            </a:r>
            <a:endParaRPr lang="ko-KR" altLang="en-US" sz="1000" dirty="0"/>
          </a:p>
          <a:p>
            <a:r>
              <a:rPr lang="ko-KR" altLang="en-US" sz="1000" dirty="0" err="1"/>
              <a:t>combined_columns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infusion_columns</a:t>
            </a:r>
            <a:r>
              <a:rPr lang="ko-KR" altLang="en-US" sz="1000" dirty="0"/>
              <a:t> + ['나이', 'BMI', '성별', '수술과', </a:t>
            </a:r>
            <a:r>
              <a:rPr lang="ko-KR" altLang="en-US" sz="1000" dirty="0" err="1"/>
              <a:t>pain_outcome</a:t>
            </a:r>
            <a:r>
              <a:rPr lang="ko-KR" altLang="en-US" sz="1000" dirty="0"/>
              <a:t>]</a:t>
            </a:r>
          </a:p>
          <a:p>
            <a:r>
              <a:rPr lang="ko-KR" altLang="en-US" sz="1000" dirty="0" err="1"/>
              <a:t>combined_data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</a:t>
            </a:r>
            <a:r>
              <a:rPr lang="ko-KR" altLang="en-US" sz="1000" dirty="0" err="1"/>
              <a:t>combined_columns</a:t>
            </a:r>
            <a:r>
              <a:rPr lang="ko-KR" altLang="en-US" sz="1000" dirty="0"/>
              <a:t>].</a:t>
            </a:r>
            <a:r>
              <a:rPr lang="ko-KR" altLang="en-US" sz="1000" dirty="0" err="1"/>
              <a:t>dropna</a:t>
            </a:r>
            <a:r>
              <a:rPr lang="ko-KR" altLang="en-US" sz="1000" dirty="0"/>
              <a:t>()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Group </a:t>
            </a:r>
            <a:r>
              <a:rPr lang="ko-KR" altLang="en-US" sz="1000" dirty="0" err="1"/>
              <a:t>analysis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gender</a:t>
            </a:r>
            <a:endParaRPr lang="ko-KR" altLang="en-US" sz="1000" dirty="0"/>
          </a:p>
          <a:p>
            <a:r>
              <a:rPr lang="ko-KR" altLang="en-US" sz="1000" dirty="0" err="1"/>
              <a:t>grouped_analysis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combined_data.groupby</a:t>
            </a:r>
            <a:r>
              <a:rPr lang="ko-KR" altLang="en-US" sz="1000" dirty="0"/>
              <a:t>(['수술과', '성별']).</a:t>
            </a:r>
            <a:r>
              <a:rPr lang="ko-KR" altLang="en-US" sz="1000" dirty="0" err="1"/>
              <a:t>mean</a:t>
            </a:r>
            <a:r>
              <a:rPr lang="ko-KR" altLang="en-US" sz="1000" dirty="0"/>
              <a:t>()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Display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grouped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analysis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results</a:t>
            </a:r>
            <a:endParaRPr lang="ko-KR" altLang="en-US" sz="1000" dirty="0"/>
          </a:p>
          <a:p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Combined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Infusion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Demographics</a:t>
            </a:r>
            <a:r>
              <a:rPr lang="ko-KR" altLang="en-US" sz="1000" dirty="0"/>
              <a:t>, and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Analysis</a:t>
            </a:r>
            <a:r>
              <a:rPr lang="ko-KR" altLang="en-US" sz="1000" dirty="0"/>
              <a:t>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grouped_analysis</a:t>
            </a:r>
            <a:r>
              <a:rPr lang="ko-KR" altLang="en-US" sz="1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6D1C2F-F03A-DB4C-8220-A88C8B03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870" y="462940"/>
            <a:ext cx="4018130" cy="26497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1AA8DE-718A-B697-C19C-B04FD3AB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9" y="4535407"/>
            <a:ext cx="3156320" cy="21855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78FDD7-4A12-45B3-FC5B-EF7C60F36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615" y="4490868"/>
            <a:ext cx="3251567" cy="22419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CFF55A-C5B2-662D-B867-F42F9BEE4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795" y="4490868"/>
            <a:ext cx="3457051" cy="23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06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18717D-B3B6-3496-A824-75B9800C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344" y="134342"/>
            <a:ext cx="3343742" cy="21338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64319F-FAD4-2320-5537-633BCF7BE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9" y="186737"/>
            <a:ext cx="5487166" cy="4163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118432-EF62-9B03-0A93-E8A9333D4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16" y="2537082"/>
            <a:ext cx="5078847" cy="390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7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253B79-B0EC-31F5-1F29-ED1522B0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930" y="98323"/>
            <a:ext cx="5234846" cy="650895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80605BB-C7DD-1CCF-D603-2DC191472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25" y="0"/>
            <a:ext cx="6247061" cy="683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분석을 통한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관찰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주입과 통증 수준(NRS) 사이의 비선형 효과: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다항식 회귀 플롯은 누적 주입량(다양한 시점에서)과 평균 NRS 간의 비선형 관계를 보여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줌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NRS는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특정 주입량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임계값에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도달한 후 감소하는 경향이 있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음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예를 들어, 24시간에 ~100mL를 초과하는 주입량이 많을수록 NRS 점수가 낮아지며 이는 포화 또는 회수 감소 효과를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나타냄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Bolus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시도의 영향: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산점도는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다음을 나타냅니다.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볼루스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시도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(예: )는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NRS와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강한 상관관계가 없는데, 이는 환자 반응 및 시도 빈도의 차이로 인한 것.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24_BOL_ATTEMPT_CUM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투여된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볼루스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(예: )는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NRS의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더 넓은 분포를 보여주며, 이는 유사한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볼루스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용량에서도 통증 수준이 다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24_BOL_GIVEN_CUM 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결합 분석: 주입, 인구 통계 및 수술: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그룹화된 분석 표는 각 수술 유형 및 성별에 대한 주입량, 인구통계학적 요인(예: 연령, BMI) 및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NRS의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평균을 보여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줌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이비인후과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같은 수술은 주입량이 적음에도 불구하고 NRS 수치가 현저히 높으며, 이는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투여량이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부족하거나 통증 반응이 높을 수 있음을 나타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NRS의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성별 차이는 대부분의 수술에서 미미하지만 더 깊은 조사가 필요</a:t>
            </a:r>
          </a:p>
        </p:txBody>
      </p:sp>
    </p:spTree>
    <p:extLst>
      <p:ext uri="{BB962C8B-B14F-4D97-AF65-F5344CB8AC3E}">
        <p14:creationId xmlns:p14="http://schemas.microsoft.com/office/powerpoint/2010/main" val="282040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AA1131-CBDE-1B30-912D-4093BF4CDC81}"/>
              </a:ext>
            </a:extLst>
          </p:cNvPr>
          <p:cNvSpPr txBox="1"/>
          <p:nvPr/>
        </p:nvSpPr>
        <p:spPr>
          <a:xfrm>
            <a:off x="334297" y="2577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볼루스</a:t>
            </a:r>
            <a:r>
              <a:rPr lang="ko-KR" altLang="en-US" b="1" dirty="0">
                <a:highlight>
                  <a:srgbClr val="FFFF00"/>
                </a:highlight>
              </a:rPr>
              <a:t> 용량</a:t>
            </a:r>
            <a:r>
              <a:rPr lang="en-US" altLang="ko-KR" b="1" dirty="0">
                <a:highlight>
                  <a:srgbClr val="FFFF00"/>
                </a:highlight>
              </a:rPr>
              <a:t>-</a:t>
            </a:r>
            <a:r>
              <a:rPr lang="ko-KR" altLang="en-US" b="1" dirty="0">
                <a:highlight>
                  <a:srgbClr val="FFFF00"/>
                </a:highlight>
              </a:rPr>
              <a:t>반응 관계 분석을 구체화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8F305-31E7-B543-B0BA-B53B93972ED5}"/>
              </a:ext>
            </a:extLst>
          </p:cNvPr>
          <p:cNvSpPr txBox="1"/>
          <p:nvPr/>
        </p:nvSpPr>
        <p:spPr>
          <a:xfrm>
            <a:off x="265471" y="799736"/>
            <a:ext cx="748234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# </a:t>
            </a:r>
            <a:r>
              <a:rPr lang="ko-KR" altLang="en-US" sz="1000" dirty="0" err="1"/>
              <a:t>Analyze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the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dose-response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relationship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greater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detail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Focus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attempts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doses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along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NRS</a:t>
            </a:r>
          </a:p>
          <a:p>
            <a:r>
              <a:rPr lang="ko-KR" altLang="en-US" sz="1000" dirty="0" err="1"/>
              <a:t>bolus_analysis_data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bolus_data.copy</a:t>
            </a:r>
            <a:r>
              <a:rPr lang="ko-KR" altLang="en-US" sz="1000" dirty="0"/>
              <a:t>()</a:t>
            </a:r>
          </a:p>
          <a:p>
            <a:r>
              <a:rPr lang="ko-KR" altLang="en-US" sz="1000" dirty="0" err="1"/>
              <a:t>bolus_analysis_data</a:t>
            </a:r>
            <a:r>
              <a:rPr lang="ko-KR" altLang="en-US" sz="1000" dirty="0"/>
              <a:t>['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Ratio</a:t>
            </a:r>
            <a:r>
              <a:rPr lang="ko-KR" altLang="en-US" sz="1000" dirty="0"/>
              <a:t>'] = </a:t>
            </a:r>
            <a:r>
              <a:rPr lang="ko-KR" altLang="en-US" sz="1000" dirty="0" err="1"/>
              <a:t>bolus_analysis_data</a:t>
            </a:r>
            <a:r>
              <a:rPr lang="ko-KR" altLang="en-US" sz="1000" dirty="0"/>
              <a:t>['24_BOL_GIVEN_CUM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)'] / (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bolus_analysis_data</a:t>
            </a:r>
            <a:r>
              <a:rPr lang="ko-KR" altLang="en-US" sz="1000" dirty="0"/>
              <a:t>['24_BOL_ATTEMPT_CUM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)'] + 1e-6</a:t>
            </a:r>
          </a:p>
          <a:p>
            <a:r>
              <a:rPr lang="ko-KR" altLang="en-US" sz="1000" dirty="0"/>
              <a:t>)  # </a:t>
            </a:r>
            <a:r>
              <a:rPr lang="ko-KR" altLang="en-US" sz="1000" dirty="0" err="1"/>
              <a:t>Avoid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division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zero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Correlation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between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ratio</a:t>
            </a:r>
            <a:r>
              <a:rPr lang="ko-KR" altLang="en-US" sz="1000" dirty="0"/>
              <a:t> and NRS</a:t>
            </a:r>
          </a:p>
          <a:p>
            <a:r>
              <a:rPr lang="ko-KR" altLang="en-US" sz="1000" dirty="0" err="1"/>
              <a:t>bolus_correlation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bolus_analysis_data.corr</a:t>
            </a:r>
            <a:r>
              <a:rPr lang="ko-KR" altLang="en-US" sz="1000" dirty="0"/>
              <a:t>()[</a:t>
            </a:r>
            <a:r>
              <a:rPr lang="ko-KR" altLang="en-US" sz="1000" dirty="0" err="1"/>
              <a:t>pain_outcome</a:t>
            </a:r>
            <a:r>
              <a:rPr lang="ko-KR" altLang="en-US" sz="1000" dirty="0"/>
              <a:t>].</a:t>
            </a:r>
            <a:r>
              <a:rPr lang="ko-KR" altLang="en-US" sz="1000" dirty="0" err="1"/>
              <a:t>drop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pain_outcome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Scatterplot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Given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vs</a:t>
            </a:r>
            <a:r>
              <a:rPr lang="ko-KR" altLang="en-US" sz="1000" dirty="0"/>
              <a:t>. NRS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Attempts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Highlighted</a:t>
            </a:r>
            <a:endParaRPr lang="ko-KR" altLang="en-US" sz="1000" dirty="0"/>
          </a:p>
          <a:p>
            <a:r>
              <a:rPr lang="ko-KR" altLang="en-US" sz="1000" dirty="0" err="1"/>
              <a:t>plt.figure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figsize</a:t>
            </a:r>
            <a:r>
              <a:rPr lang="ko-KR" altLang="en-US" sz="1000" dirty="0"/>
              <a:t>=(10, 6))</a:t>
            </a:r>
          </a:p>
          <a:p>
            <a:r>
              <a:rPr lang="ko-KR" altLang="en-US" sz="1000" dirty="0" err="1"/>
              <a:t>sns.scatterplot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=</a:t>
            </a:r>
            <a:r>
              <a:rPr lang="ko-KR" altLang="en-US" sz="1000" dirty="0" err="1"/>
              <a:t>bolus_analysis_data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</a:t>
            </a:r>
            <a:r>
              <a:rPr lang="ko-KR" altLang="en-US" sz="1000" dirty="0"/>
              <a:t>='24_BOL_GIVEN_CUM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=</a:t>
            </a:r>
            <a:r>
              <a:rPr lang="ko-KR" altLang="en-US" sz="1000" dirty="0" err="1"/>
              <a:t>pain_outcome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        </a:t>
            </a:r>
            <a:r>
              <a:rPr lang="ko-KR" altLang="en-US" sz="1000" dirty="0" err="1"/>
              <a:t>size</a:t>
            </a:r>
            <a:r>
              <a:rPr lang="ko-KR" altLang="en-US" sz="1000" dirty="0"/>
              <a:t>='24_BOL_ATTEMPT_CUM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</a:t>
            </a:r>
            <a:r>
              <a:rPr lang="ko-KR" altLang="en-US" sz="1000" dirty="0" err="1"/>
              <a:t>hue</a:t>
            </a:r>
            <a:r>
              <a:rPr lang="ko-KR" altLang="en-US" sz="1000" dirty="0"/>
              <a:t>='24_BOL_ATTEMPT_CUM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</a:t>
            </a:r>
            <a:r>
              <a:rPr lang="ko-KR" altLang="en-US" sz="1000" dirty="0" err="1"/>
              <a:t>alpha</a:t>
            </a:r>
            <a:r>
              <a:rPr lang="ko-KR" altLang="en-US" sz="1000" dirty="0"/>
              <a:t>=0.7, </a:t>
            </a:r>
            <a:r>
              <a:rPr lang="ko-KR" altLang="en-US" sz="1000" dirty="0" err="1"/>
              <a:t>palette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coolwarm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 err="1"/>
              <a:t>plt.title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Given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vs</a:t>
            </a:r>
            <a:r>
              <a:rPr lang="ko-KR" altLang="en-US" sz="1000" dirty="0"/>
              <a:t>. </a:t>
            </a:r>
            <a:r>
              <a:rPr lang="ko-KR" altLang="en-US" sz="1000" dirty="0" err="1"/>
              <a:t>Average</a:t>
            </a:r>
            <a:r>
              <a:rPr lang="ko-KR" altLang="en-US" sz="1000" dirty="0"/>
              <a:t> NRS (</a:t>
            </a:r>
            <a:r>
              <a:rPr lang="ko-KR" altLang="en-US" sz="1000" dirty="0" err="1"/>
              <a:t>Size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Attempts</a:t>
            </a:r>
            <a:r>
              <a:rPr lang="ko-KR" altLang="en-US" sz="1000" dirty="0"/>
              <a:t>)")</a:t>
            </a:r>
          </a:p>
          <a:p>
            <a:r>
              <a:rPr lang="ko-KR" altLang="en-US" sz="1000" dirty="0" err="1"/>
              <a:t>plt.xlabel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Given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)")</a:t>
            </a:r>
          </a:p>
          <a:p>
            <a:r>
              <a:rPr lang="ko-KR" altLang="en-US" sz="1000" dirty="0" err="1"/>
              <a:t>plt.ylabel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Average</a:t>
            </a:r>
            <a:r>
              <a:rPr lang="ko-KR" altLang="en-US" sz="1000" dirty="0"/>
              <a:t> NRS")</a:t>
            </a:r>
          </a:p>
          <a:p>
            <a:r>
              <a:rPr lang="ko-KR" altLang="en-US" sz="1000" dirty="0" err="1"/>
              <a:t>plt.legend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title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Attempts</a:t>
            </a:r>
            <a:r>
              <a:rPr lang="ko-KR" altLang="en-US" sz="1000" dirty="0"/>
              <a:t>", </a:t>
            </a:r>
            <a:r>
              <a:rPr lang="ko-KR" altLang="en-US" sz="1000" dirty="0" err="1"/>
              <a:t>loc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upper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right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bbox_to_anchor</a:t>
            </a:r>
            <a:r>
              <a:rPr lang="ko-KR" altLang="en-US" sz="1000" dirty="0"/>
              <a:t>=(1.4, 1))</a:t>
            </a:r>
          </a:p>
          <a:p>
            <a:r>
              <a:rPr lang="ko-KR" altLang="en-US" sz="1000" dirty="0" err="1"/>
              <a:t>plt.show</a:t>
            </a:r>
            <a:r>
              <a:rPr lang="ko-KR" altLang="en-US" sz="1000" dirty="0"/>
              <a:t>()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Scatterplot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Ratio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vs</a:t>
            </a:r>
            <a:r>
              <a:rPr lang="ko-KR" altLang="en-US" sz="1000" dirty="0"/>
              <a:t>. NRS</a:t>
            </a:r>
          </a:p>
          <a:p>
            <a:r>
              <a:rPr lang="ko-KR" altLang="en-US" sz="1000" dirty="0" err="1"/>
              <a:t>plt.figure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figsize</a:t>
            </a:r>
            <a:r>
              <a:rPr lang="ko-KR" altLang="en-US" sz="1000" dirty="0"/>
              <a:t>=(10, 6))</a:t>
            </a:r>
          </a:p>
          <a:p>
            <a:r>
              <a:rPr lang="ko-KR" altLang="en-US" sz="1000" dirty="0" err="1"/>
              <a:t>sns.scatterplot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=</a:t>
            </a:r>
            <a:r>
              <a:rPr lang="ko-KR" altLang="en-US" sz="1000" dirty="0" err="1"/>
              <a:t>bolus_analysis_data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Ratio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=</a:t>
            </a:r>
            <a:r>
              <a:rPr lang="ko-KR" altLang="en-US" sz="1000" dirty="0" err="1"/>
              <a:t>pain_outcome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alpha</a:t>
            </a:r>
            <a:r>
              <a:rPr lang="ko-KR" altLang="en-US" sz="1000" dirty="0"/>
              <a:t>=0.7)</a:t>
            </a:r>
          </a:p>
          <a:p>
            <a:r>
              <a:rPr lang="ko-KR" altLang="en-US" sz="1000" dirty="0" err="1"/>
              <a:t>plt.title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Ratio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Given</a:t>
            </a:r>
            <a:r>
              <a:rPr lang="ko-KR" altLang="en-US" sz="1000" dirty="0"/>
              <a:t>/</a:t>
            </a:r>
            <a:r>
              <a:rPr lang="ko-KR" altLang="en-US" sz="1000" dirty="0" err="1"/>
              <a:t>Attempted</a:t>
            </a:r>
            <a:r>
              <a:rPr lang="ko-KR" altLang="en-US" sz="1000" dirty="0"/>
              <a:t>) </a:t>
            </a:r>
            <a:r>
              <a:rPr lang="ko-KR" altLang="en-US" sz="1000" dirty="0" err="1"/>
              <a:t>vs</a:t>
            </a:r>
            <a:r>
              <a:rPr lang="ko-KR" altLang="en-US" sz="1000" dirty="0"/>
              <a:t>. </a:t>
            </a:r>
            <a:r>
              <a:rPr lang="ko-KR" altLang="en-US" sz="1000" dirty="0" err="1"/>
              <a:t>Average</a:t>
            </a:r>
            <a:r>
              <a:rPr lang="ko-KR" altLang="en-US" sz="1000" dirty="0"/>
              <a:t> NRS")</a:t>
            </a:r>
          </a:p>
          <a:p>
            <a:r>
              <a:rPr lang="ko-KR" altLang="en-US" sz="1000" dirty="0" err="1"/>
              <a:t>plt.xlabel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Ratio</a:t>
            </a:r>
            <a:r>
              <a:rPr lang="ko-KR" altLang="en-US" sz="1000" dirty="0"/>
              <a:t>")</a:t>
            </a:r>
          </a:p>
          <a:p>
            <a:r>
              <a:rPr lang="ko-KR" altLang="en-US" sz="1000" dirty="0" err="1"/>
              <a:t>plt.ylabel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Average</a:t>
            </a:r>
            <a:r>
              <a:rPr lang="ko-KR" altLang="en-US" sz="1000" dirty="0"/>
              <a:t> NRS")</a:t>
            </a:r>
          </a:p>
          <a:p>
            <a:r>
              <a:rPr lang="ko-KR" altLang="en-US" sz="1000" dirty="0" err="1"/>
              <a:t>plt.show</a:t>
            </a:r>
            <a:r>
              <a:rPr lang="ko-KR" altLang="en-US" sz="1000" dirty="0"/>
              <a:t>()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Display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correlations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user</a:t>
            </a:r>
            <a:endParaRPr lang="ko-KR" altLang="en-US" sz="1000" dirty="0"/>
          </a:p>
          <a:p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ace_tools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tools</a:t>
            </a:r>
            <a:r>
              <a:rPr lang="ko-KR" altLang="en-US" sz="1000" dirty="0"/>
              <a:t>; </a:t>
            </a:r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Parameters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Correlation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with</a:t>
            </a:r>
            <a:r>
              <a:rPr lang="ko-KR" altLang="en-US" sz="1000" dirty="0"/>
              <a:t> NRS",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bolus_correlation.reset_index</a:t>
            </a:r>
            <a:r>
              <a:rPr lang="ko-KR" altLang="en-US" sz="1000" dirty="0"/>
              <a:t>())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282244-74DA-A973-F2ED-AE2F0208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52" y="5694329"/>
            <a:ext cx="2519867" cy="1038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6238B1-19CD-0C69-719F-43A136BF2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3110" y="268213"/>
            <a:ext cx="5219401" cy="2957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EBBDC-CA7E-D9B4-38DD-E51C1A7EF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8618" y="3592852"/>
            <a:ext cx="4505411" cy="28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84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C045AD-FAF0-B0AF-49FB-2F3EF6D0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900" y="1090021"/>
            <a:ext cx="4153605" cy="3351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3CA39F-4A16-5D2B-323F-7FB2E0000057}"/>
              </a:ext>
            </a:extLst>
          </p:cNvPr>
          <p:cNvSpPr txBox="1"/>
          <p:nvPr/>
        </p:nvSpPr>
        <p:spPr>
          <a:xfrm>
            <a:off x="587495" y="113063"/>
            <a:ext cx="6462234" cy="669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Bolus </a:t>
            </a:r>
            <a:r>
              <a:rPr lang="ko-KR" altLang="en-US" sz="1600" b="1" dirty="0"/>
              <a:t>용량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반응 분석 통찰력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평균 </a:t>
            </a:r>
            <a:r>
              <a:rPr lang="en-US" altLang="ko-KR" sz="1600" b="1" dirty="0"/>
              <a:t>NRS</a:t>
            </a:r>
            <a:r>
              <a:rPr lang="ko-KR" altLang="en-US" sz="1600" b="1" dirty="0"/>
              <a:t>와의 상관 관계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Bolus Given (mL):</a:t>
            </a:r>
            <a:r>
              <a:rPr lang="ko-KR" altLang="en-US" sz="1600" dirty="0"/>
              <a:t> 양의 상관관계</a:t>
            </a:r>
            <a:r>
              <a:rPr lang="en-US" altLang="ko-KR" sz="1600" dirty="0"/>
              <a:t>(</a:t>
            </a:r>
            <a:r>
              <a:rPr lang="en-US" altLang="ko-KR" sz="1600" b="1" dirty="0"/>
              <a:t>0.34</a:t>
            </a:r>
            <a:r>
              <a:rPr lang="en-US" altLang="ko-KR" sz="1600" dirty="0"/>
              <a:t>)</a:t>
            </a:r>
            <a:r>
              <a:rPr lang="ko-KR" altLang="en-US" sz="1600" dirty="0"/>
              <a:t>는 더 많이 투여된 </a:t>
            </a:r>
            <a:r>
              <a:rPr lang="en-US" altLang="ko-KR" sz="1600" dirty="0"/>
              <a:t>bolus </a:t>
            </a:r>
            <a:r>
              <a:rPr lang="ko-KR" altLang="en-US" sz="1600" dirty="0"/>
              <a:t>용량이 더 높은 </a:t>
            </a:r>
            <a:r>
              <a:rPr lang="en-US" altLang="ko-KR" sz="1600" dirty="0"/>
              <a:t>NRS </a:t>
            </a:r>
            <a:r>
              <a:rPr lang="ko-KR" altLang="en-US" sz="1600" dirty="0"/>
              <a:t>값과 관련이 있음을 시사하며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더 심한 통증이 있는 환자에게 더 높은 용량을 투여한다는 것을 반영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볼루스</a:t>
            </a:r>
            <a:r>
              <a:rPr lang="ko-KR" altLang="en-US" sz="1600" b="1" dirty="0"/>
              <a:t> 시도</a:t>
            </a:r>
            <a:r>
              <a:rPr lang="en-US" altLang="ko-KR" sz="1600" b="1" dirty="0"/>
              <a:t>(mL):</a:t>
            </a:r>
            <a:r>
              <a:rPr lang="ko-KR" altLang="en-US" sz="1600" dirty="0"/>
              <a:t> 약한 양의 상관관계</a:t>
            </a:r>
            <a:r>
              <a:rPr lang="en-US" altLang="ko-KR" sz="1600" dirty="0"/>
              <a:t>(</a:t>
            </a:r>
            <a:r>
              <a:rPr lang="en-US" altLang="ko-KR" sz="1600" b="1" dirty="0"/>
              <a:t>0.19</a:t>
            </a:r>
            <a:r>
              <a:rPr lang="en-US" altLang="ko-KR" sz="1600" dirty="0"/>
              <a:t>)</a:t>
            </a:r>
            <a:r>
              <a:rPr lang="ko-KR" altLang="en-US" sz="1600" dirty="0"/>
              <a:t>는 통증 수준과의 직접적인 관계가 미미함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Bolus Ratio (Given/Attempted)</a:t>
            </a:r>
            <a:r>
              <a:rPr lang="en-US" altLang="ko-KR" sz="1600" dirty="0"/>
              <a:t>: </a:t>
            </a:r>
            <a:r>
              <a:rPr lang="ko-KR" altLang="en-US" sz="1600" dirty="0"/>
              <a:t>약간의 음의 상관관계</a:t>
            </a:r>
            <a:r>
              <a:rPr lang="en-US" altLang="ko-KR" sz="1600" dirty="0"/>
              <a:t>(</a:t>
            </a:r>
            <a:r>
              <a:rPr lang="en-US" altLang="ko-KR" sz="1600" b="1" dirty="0"/>
              <a:t>-0.14</a:t>
            </a:r>
            <a:r>
              <a:rPr lang="en-US" altLang="ko-KR" sz="1600" dirty="0"/>
              <a:t>)</a:t>
            </a:r>
            <a:r>
              <a:rPr lang="ko-KR" altLang="en-US" sz="1600" dirty="0"/>
              <a:t>는 성공적인 </a:t>
            </a:r>
            <a:r>
              <a:rPr lang="en-US" altLang="ko-KR" sz="1600" dirty="0"/>
              <a:t>bolus </a:t>
            </a:r>
            <a:r>
              <a:rPr lang="ko-KR" altLang="en-US" sz="1600" dirty="0" err="1"/>
              <a:t>투여량의</a:t>
            </a:r>
            <a:r>
              <a:rPr lang="ko-KR" altLang="en-US" sz="1600" dirty="0"/>
              <a:t> 비율이 높을수록 </a:t>
            </a:r>
            <a:r>
              <a:rPr lang="en-US" altLang="ko-KR" sz="1600" dirty="0"/>
              <a:t>NRS</a:t>
            </a:r>
            <a:r>
              <a:rPr lang="ko-KR" altLang="en-US" sz="1600" dirty="0"/>
              <a:t>가 약간 낮을 수 있음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err="1"/>
              <a:t>산점도</a:t>
            </a:r>
            <a:r>
              <a:rPr lang="ko-KR" altLang="en-US" sz="1600" b="1" dirty="0"/>
              <a:t> 관측치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주어진 </a:t>
            </a:r>
            <a:r>
              <a:rPr lang="ko-KR" altLang="en-US" sz="1600" b="1" dirty="0" err="1"/>
              <a:t>볼루스</a:t>
            </a:r>
            <a:r>
              <a:rPr lang="ko-KR" altLang="en-US" sz="1600" b="1" dirty="0"/>
              <a:t> 대 평균 </a:t>
            </a:r>
            <a:r>
              <a:rPr lang="en-US" altLang="ko-KR" sz="1600" b="1" dirty="0"/>
              <a:t>NRS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동일한 </a:t>
            </a:r>
            <a:r>
              <a:rPr lang="en-US" altLang="ko-KR" sz="1600" dirty="0"/>
              <a:t>bolus </a:t>
            </a:r>
            <a:r>
              <a:rPr lang="ko-KR" altLang="en-US" sz="1600" dirty="0"/>
              <a:t>용량에 대한 </a:t>
            </a:r>
            <a:r>
              <a:rPr lang="en-US" altLang="ko-KR" sz="1600" dirty="0"/>
              <a:t>NRS </a:t>
            </a:r>
            <a:r>
              <a:rPr lang="ko-KR" altLang="en-US" sz="1600" dirty="0"/>
              <a:t>값의 광범위한 확산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더 높은 </a:t>
            </a:r>
            <a:r>
              <a:rPr lang="en-US" altLang="ko-KR" sz="1600" dirty="0"/>
              <a:t>bolus </a:t>
            </a:r>
            <a:r>
              <a:rPr lang="ko-KR" altLang="en-US" sz="1600" dirty="0"/>
              <a:t>복용량은 더 높은 </a:t>
            </a:r>
            <a:r>
              <a:rPr lang="en-US" altLang="ko-KR" sz="1600" dirty="0"/>
              <a:t>NRS </a:t>
            </a:r>
            <a:r>
              <a:rPr lang="ko-KR" altLang="en-US" sz="1600" dirty="0"/>
              <a:t>값 주위에 모이는 경향이 있음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 err="1"/>
              <a:t>볼루스</a:t>
            </a:r>
            <a:r>
              <a:rPr lang="ko-KR" altLang="en-US" sz="1600" b="1" dirty="0"/>
              <a:t> 비율 대 평균 </a:t>
            </a:r>
            <a:r>
              <a:rPr lang="en-US" altLang="ko-KR" sz="1600" b="1" dirty="0"/>
              <a:t>NRS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뚜렷한 경향은 없지만</a:t>
            </a:r>
            <a:r>
              <a:rPr lang="en-US" altLang="ko-KR" sz="1600" dirty="0"/>
              <a:t>, </a:t>
            </a:r>
            <a:r>
              <a:rPr lang="ko-KR" altLang="en-US" sz="1600" dirty="0"/>
              <a:t>발병률이 높은 일부 환자들은 여전히 상당한 통증을 호소하고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</a:t>
            </a:r>
            <a:r>
              <a:rPr lang="ko-KR" altLang="en-US" sz="1600" dirty="0" err="1"/>
              <a:t>볼루스</a:t>
            </a:r>
            <a:r>
              <a:rPr lang="ko-KR" altLang="en-US" sz="1600" dirty="0"/>
              <a:t> 투여에 대한 다양한 반응을 나타냄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836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CD6F76-2126-AEE5-86F1-D808A90E4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22" y="323072"/>
            <a:ext cx="8436078" cy="230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단계 1: 데이터 준비 및 확인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 구조와 변수들을 확인했습니다: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데이터는 총 1270개 행과 32개 열로 구성되어 있으며, 각 열에는 다양한 환자 정보와 볼루스 관련 데이터가 포함되어 있습니다.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일부 열(</a:t>
            </a: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First_bolus_attempt</a:t>
            </a: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)에서 결측치가 존재합니다.</a:t>
            </a:r>
            <a:endParaRPr kumimoji="0" lang="ko-KR" altLang="ko-KR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다음 단계는 결측치 처리 및 데이터 전처리입니다.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98686-908C-706C-5212-D419018EA06D}"/>
              </a:ext>
            </a:extLst>
          </p:cNvPr>
          <p:cNvSpPr txBox="1"/>
          <p:nvPr/>
        </p:nvSpPr>
        <p:spPr>
          <a:xfrm>
            <a:off x="403122" y="2692977"/>
            <a:ext cx="109629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Loading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newly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provided</a:t>
            </a:r>
            <a:r>
              <a:rPr lang="ko-KR" altLang="en-US" sz="1200" dirty="0"/>
              <a:t> Excel </a:t>
            </a:r>
            <a:r>
              <a:rPr lang="ko-KR" altLang="en-US" sz="1200" dirty="0" err="1"/>
              <a:t>file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begin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preparation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exploration</a:t>
            </a:r>
            <a:endParaRPr lang="ko-KR" altLang="en-US" sz="1200" dirty="0"/>
          </a:p>
          <a:p>
            <a:r>
              <a:rPr lang="ko-KR" altLang="en-US" sz="1200" dirty="0" err="1"/>
              <a:t>file_path_stepwise</a:t>
            </a:r>
            <a:r>
              <a:rPr lang="ko-KR" altLang="en-US" sz="1200" dirty="0"/>
              <a:t> = '/</a:t>
            </a:r>
            <a:r>
              <a:rPr lang="ko-KR" altLang="en-US" sz="1200" dirty="0" err="1"/>
              <a:t>mnt</a:t>
            </a:r>
            <a:r>
              <a:rPr lang="ko-KR" altLang="en-US" sz="1200" dirty="0"/>
              <a:t>/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/total_2023_05_noname (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).</a:t>
            </a:r>
            <a:r>
              <a:rPr lang="ko-KR" altLang="en-US" sz="1200" dirty="0" err="1"/>
              <a:t>xlsx</a:t>
            </a:r>
            <a:r>
              <a:rPr lang="ko-KR" altLang="en-US" sz="1200" dirty="0"/>
              <a:t>'</a:t>
            </a:r>
          </a:p>
          <a:p>
            <a:r>
              <a:rPr lang="ko-KR" altLang="en-US" sz="1200" dirty="0" err="1"/>
              <a:t>data_stepwise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pd.read_excel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file_path_stepwise</a:t>
            </a:r>
            <a:r>
              <a:rPr lang="ko-KR" altLang="en-US" sz="1200" dirty="0"/>
              <a:t>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Checking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structure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general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information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understand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variables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identify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any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missing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outliers</a:t>
            </a:r>
            <a:endParaRPr lang="ko-KR" altLang="en-US" sz="1200" dirty="0"/>
          </a:p>
          <a:p>
            <a:r>
              <a:rPr lang="ko-KR" altLang="en-US" sz="1200" dirty="0" err="1"/>
              <a:t>data_stepwise.info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Displaying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first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few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rows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preliminary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inspection</a:t>
            </a:r>
            <a:endParaRPr lang="ko-KR" altLang="en-US" sz="1200" dirty="0"/>
          </a:p>
          <a:p>
            <a:r>
              <a:rPr lang="ko-KR" altLang="en-US" sz="1200" dirty="0" err="1"/>
              <a:t>data_stepwise.head</a:t>
            </a:r>
            <a:r>
              <a:rPr lang="ko-KR" altLang="en-US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98295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3584F9-BD8E-56D8-CF67-12F72279F692}"/>
              </a:ext>
            </a:extLst>
          </p:cNvPr>
          <p:cNvSpPr txBox="1"/>
          <p:nvPr/>
        </p:nvSpPr>
        <p:spPr>
          <a:xfrm>
            <a:off x="530942" y="316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볼루스</a:t>
            </a:r>
            <a:r>
              <a:rPr lang="ko-KR" altLang="en-US" b="1" dirty="0">
                <a:highlight>
                  <a:srgbClr val="FFFF00"/>
                </a:highlight>
              </a:rPr>
              <a:t> 타이밍이 </a:t>
            </a:r>
            <a:r>
              <a:rPr lang="en-US" altLang="ko-KR" b="1" dirty="0">
                <a:highlight>
                  <a:srgbClr val="FFFF00"/>
                </a:highlight>
              </a:rPr>
              <a:t>NRS</a:t>
            </a:r>
            <a:r>
              <a:rPr lang="ko-KR" altLang="en-US" b="1" dirty="0">
                <a:highlight>
                  <a:srgbClr val="FFFF00"/>
                </a:highlight>
              </a:rPr>
              <a:t>에 미치는 영향을 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EC353-0E3A-52F4-7731-867922F332F1}"/>
              </a:ext>
            </a:extLst>
          </p:cNvPr>
          <p:cNvSpPr txBox="1"/>
          <p:nvPr/>
        </p:nvSpPr>
        <p:spPr>
          <a:xfrm>
            <a:off x="186812" y="1084872"/>
            <a:ext cx="957661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# </a:t>
            </a:r>
            <a:r>
              <a:rPr lang="ko-KR" altLang="en-US" sz="1000" dirty="0" err="1"/>
              <a:t>Analyze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the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effect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timing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on</a:t>
            </a:r>
            <a:r>
              <a:rPr lang="ko-KR" altLang="en-US" sz="1000" dirty="0"/>
              <a:t> NRS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Extract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relevant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columns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Cumulative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attempts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doses</a:t>
            </a:r>
            <a:r>
              <a:rPr lang="ko-KR" altLang="en-US" sz="1000" dirty="0"/>
              <a:t>, and NRS </a:t>
            </a:r>
            <a:r>
              <a:rPr lang="ko-KR" altLang="en-US" sz="1000" dirty="0" err="1"/>
              <a:t>over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time</a:t>
            </a:r>
            <a:endParaRPr lang="ko-KR" altLang="en-US" sz="1000" dirty="0"/>
          </a:p>
          <a:p>
            <a:r>
              <a:rPr lang="ko-KR" altLang="en-US" sz="1000" dirty="0" err="1"/>
              <a:t>timing_columns</a:t>
            </a:r>
            <a:r>
              <a:rPr lang="ko-KR" altLang="en-US" sz="1000" dirty="0"/>
              <a:t> = ['6_TOTAL_VOL_CUM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'9_TOTAL_VOL_CUM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'12_TOTAL_VOL_CUM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'24_TOTAL_VOL_CUM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)']</a:t>
            </a:r>
          </a:p>
          <a:p>
            <a:r>
              <a:rPr lang="ko-KR" altLang="en-US" sz="1000" dirty="0" err="1"/>
              <a:t>bolus_timing_data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df</a:t>
            </a:r>
            <a:r>
              <a:rPr lang="ko-KR" altLang="en-US" sz="1000" dirty="0"/>
              <a:t>[</a:t>
            </a:r>
            <a:r>
              <a:rPr lang="ko-KR" altLang="en-US" sz="1000" dirty="0" err="1"/>
              <a:t>timing_columns</a:t>
            </a:r>
            <a:r>
              <a:rPr lang="ko-KR" altLang="en-US" sz="1000" dirty="0"/>
              <a:t> + ['24_BOL_ATTEMPT_CUM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'24_BOL_GIVEN_CUM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'Avg_nrs_pod0']].</a:t>
            </a:r>
            <a:r>
              <a:rPr lang="ko-KR" altLang="en-US" sz="1000" dirty="0" err="1"/>
              <a:t>dropna</a:t>
            </a:r>
            <a:r>
              <a:rPr lang="ko-KR" altLang="en-US" sz="1000" dirty="0"/>
              <a:t>()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Calculate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the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given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over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time</a:t>
            </a:r>
            <a:endParaRPr lang="ko-KR" altLang="en-US" sz="1000" dirty="0"/>
          </a:p>
          <a:p>
            <a:r>
              <a:rPr lang="ko-KR" altLang="en-US" sz="1000" dirty="0" err="1"/>
              <a:t>bolus_timing_data</a:t>
            </a:r>
            <a:r>
              <a:rPr lang="ko-KR" altLang="en-US" sz="1000" dirty="0"/>
              <a:t>['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/</a:t>
            </a:r>
            <a:r>
              <a:rPr lang="ko-KR" altLang="en-US" sz="1000" dirty="0" err="1"/>
              <a:t>hour</a:t>
            </a:r>
            <a:r>
              <a:rPr lang="ko-KR" altLang="en-US" sz="1000" dirty="0"/>
              <a:t>)'] = </a:t>
            </a:r>
            <a:r>
              <a:rPr lang="ko-KR" altLang="en-US" sz="1000" dirty="0" err="1"/>
              <a:t>bolus_timing_data</a:t>
            </a:r>
            <a:r>
              <a:rPr lang="ko-KR" altLang="en-US" sz="1000" dirty="0"/>
              <a:t>['24_BOL_GIVEN_CUM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)'] / 24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Fit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regression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timing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features</a:t>
            </a:r>
            <a:r>
              <a:rPr lang="ko-KR" altLang="en-US" sz="1000" dirty="0"/>
              <a:t> -&gt; NRS</a:t>
            </a:r>
          </a:p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sklearn.linear_model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LinearRegression</a:t>
            </a:r>
            <a:endParaRPr lang="ko-KR" altLang="en-US" sz="1000" dirty="0"/>
          </a:p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sklearn.metrics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mean_squared_error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Define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features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target</a:t>
            </a:r>
            <a:endParaRPr lang="ko-KR" altLang="en-US" sz="1000" dirty="0"/>
          </a:p>
          <a:p>
            <a:r>
              <a:rPr lang="ko-KR" altLang="en-US" sz="1000" dirty="0" err="1"/>
              <a:t>X_timing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bolus_timing_data</a:t>
            </a:r>
            <a:r>
              <a:rPr lang="ko-KR" altLang="en-US" sz="1000" dirty="0"/>
              <a:t>[['6_TOTAL_VOL_CUM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'9_TOTAL_VOL_CUM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'12_TOTAL_VOL_CUM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'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/</a:t>
            </a:r>
            <a:r>
              <a:rPr lang="ko-KR" altLang="en-US" sz="1000" dirty="0" err="1"/>
              <a:t>hour</a:t>
            </a:r>
            <a:r>
              <a:rPr lang="ko-KR" altLang="en-US" sz="1000" dirty="0"/>
              <a:t>)']]</a:t>
            </a:r>
          </a:p>
          <a:p>
            <a:r>
              <a:rPr lang="ko-KR" altLang="en-US" sz="1000" dirty="0" err="1"/>
              <a:t>y_timing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bolus_timing_data</a:t>
            </a:r>
            <a:r>
              <a:rPr lang="ko-KR" altLang="en-US" sz="1000" dirty="0"/>
              <a:t>['Avg_nrs_pod0']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Fit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linear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regression</a:t>
            </a:r>
            <a:endParaRPr lang="ko-KR" altLang="en-US" sz="1000" dirty="0"/>
          </a:p>
          <a:p>
            <a:r>
              <a:rPr lang="ko-KR" altLang="en-US" sz="1000" dirty="0" err="1"/>
              <a:t>timing_model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LinearRegression</a:t>
            </a:r>
            <a:r>
              <a:rPr lang="ko-KR" altLang="en-US" sz="1000" dirty="0"/>
              <a:t>()</a:t>
            </a:r>
          </a:p>
          <a:p>
            <a:r>
              <a:rPr lang="ko-KR" altLang="en-US" sz="1000" dirty="0" err="1"/>
              <a:t>timing_model.fit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X_timing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y_timing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Predict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evaluate</a:t>
            </a:r>
            <a:endParaRPr lang="ko-KR" altLang="en-US" sz="1000" dirty="0"/>
          </a:p>
          <a:p>
            <a:r>
              <a:rPr lang="ko-KR" altLang="en-US" sz="1000" dirty="0" err="1"/>
              <a:t>y_pred_timing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timing_model.predict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X_timing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mse_timing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mean_squared_error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y_timing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y_pred_timing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Display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coefficients</a:t>
            </a:r>
            <a:r>
              <a:rPr lang="ko-KR" altLang="en-US" sz="1000" dirty="0"/>
              <a:t> and MSE</a:t>
            </a:r>
          </a:p>
          <a:p>
            <a:r>
              <a:rPr lang="ko-KR" altLang="en-US" sz="1000" dirty="0" err="1"/>
              <a:t>timing_coefficients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pd.DataFrame</a:t>
            </a:r>
            <a:r>
              <a:rPr lang="ko-KR" altLang="en-US" sz="1000" dirty="0"/>
              <a:t>({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Feature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X_timing.columns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Coefficient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timing_model.coef</a:t>
            </a:r>
            <a:r>
              <a:rPr lang="ko-KR" altLang="en-US" sz="1000" dirty="0"/>
              <a:t>_</a:t>
            </a:r>
          </a:p>
          <a:p>
            <a:r>
              <a:rPr lang="ko-KR" altLang="en-US" sz="1000" dirty="0"/>
              <a:t>}).</a:t>
            </a:r>
            <a:r>
              <a:rPr lang="ko-KR" altLang="en-US" sz="1000" dirty="0" err="1"/>
              <a:t>sort_values</a:t>
            </a:r>
            <a:r>
              <a:rPr lang="ko-KR" altLang="en-US" sz="1000" dirty="0"/>
              <a:t>(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Coefficient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ascending</a:t>
            </a:r>
            <a:r>
              <a:rPr lang="ko-KR" altLang="en-US" sz="1000" dirty="0"/>
              <a:t>=</a:t>
            </a:r>
            <a:r>
              <a:rPr lang="ko-KR" altLang="en-US" sz="1000" dirty="0" err="1"/>
              <a:t>False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ace_tools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tools</a:t>
            </a:r>
            <a:r>
              <a:rPr lang="ko-KR" altLang="en-US" sz="1000" dirty="0"/>
              <a:t>; </a:t>
            </a:r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Timing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Coefficients</a:t>
            </a:r>
            <a:r>
              <a:rPr lang="ko-KR" altLang="en-US" sz="1000" dirty="0"/>
              <a:t>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timing_coefficients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Timing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 MSE",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pd.DataFrame</a:t>
            </a:r>
            <a:r>
              <a:rPr lang="ko-KR" altLang="en-US" sz="1000" dirty="0"/>
              <a:t>({'MSE': [</a:t>
            </a:r>
            <a:r>
              <a:rPr lang="ko-KR" altLang="en-US" sz="1000" dirty="0" err="1"/>
              <a:t>mse_timing</a:t>
            </a:r>
            <a:r>
              <a:rPr lang="ko-KR" altLang="en-US" sz="1000" dirty="0"/>
              <a:t>]}))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59C30D-0456-1D40-06F9-081B3D13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545" y="1263238"/>
            <a:ext cx="1729643" cy="11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00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51C36E-4F83-859E-79EE-194E60E0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50" y="1161288"/>
            <a:ext cx="6117593" cy="4295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F951C-113B-EABF-0800-05AA00BC8F49}"/>
              </a:ext>
            </a:extLst>
          </p:cNvPr>
          <p:cNvSpPr txBox="1"/>
          <p:nvPr/>
        </p:nvSpPr>
        <p:spPr>
          <a:xfrm>
            <a:off x="795576" y="636665"/>
            <a:ext cx="3668270" cy="558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Bolus </a:t>
            </a:r>
            <a:r>
              <a:rPr lang="ko-KR" altLang="en-US" sz="1600" b="1" dirty="0"/>
              <a:t>타이밍 모델 결과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평균 제곱 오차</a:t>
            </a:r>
            <a:r>
              <a:rPr lang="en-US" altLang="ko-KR" sz="1600" b="1" dirty="0"/>
              <a:t>(MSE):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bolus timing </a:t>
            </a:r>
            <a:r>
              <a:rPr lang="ko-KR" altLang="en-US" sz="1600" dirty="0"/>
              <a:t>회귀 모델에 대한 </a:t>
            </a:r>
            <a:r>
              <a:rPr lang="en-US" altLang="ko-KR" sz="1600" dirty="0"/>
              <a:t>MSE</a:t>
            </a:r>
            <a:r>
              <a:rPr lang="ko-KR" altLang="en-US" sz="1600" dirty="0"/>
              <a:t>는 </a:t>
            </a:r>
            <a:r>
              <a:rPr lang="en-US" altLang="ko-KR" sz="1600" b="1" dirty="0"/>
              <a:t>3.74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</a:t>
            </a:r>
            <a:r>
              <a:rPr lang="en-US" altLang="ko-KR" sz="1600" dirty="0"/>
              <a:t>bolus timing </a:t>
            </a:r>
            <a:r>
              <a:rPr lang="ko-KR" altLang="en-US" sz="1600" dirty="0"/>
              <a:t>기능을 기반으로 평균 </a:t>
            </a:r>
            <a:r>
              <a:rPr lang="en-US" altLang="ko-KR" sz="1600" dirty="0"/>
              <a:t>NRS</a:t>
            </a:r>
            <a:r>
              <a:rPr lang="ko-KR" altLang="en-US" sz="1600" dirty="0"/>
              <a:t>를 예측하는 데 중간 정도의 오차를 나타냄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모델 계수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다음과 같은 기능에 대한 계수 테이블입니다</a:t>
            </a:r>
            <a:r>
              <a:rPr lang="en-US" altLang="ko-KR" sz="1600" dirty="0"/>
              <a:t>.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6, 9, 12</a:t>
            </a:r>
            <a:r>
              <a:rPr lang="ko-KR" altLang="en-US" sz="1600" b="1" dirty="0"/>
              <a:t>시간의 누적 주입량</a:t>
            </a:r>
            <a:r>
              <a:rPr lang="en-US" altLang="ko-KR" sz="1600" dirty="0"/>
              <a:t>.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 err="1"/>
              <a:t>볼루스</a:t>
            </a:r>
            <a:r>
              <a:rPr lang="ko-KR" altLang="en-US" sz="1600" b="1" dirty="0"/>
              <a:t> 속도</a:t>
            </a:r>
            <a:r>
              <a:rPr lang="en-US" altLang="ko-KR" sz="1600" b="1" dirty="0"/>
              <a:t>(mL/</a:t>
            </a:r>
            <a:r>
              <a:rPr lang="ko-KR" altLang="en-US" sz="1600" b="1" dirty="0"/>
              <a:t>시간</a:t>
            </a:r>
            <a:r>
              <a:rPr lang="en-US" altLang="ko-KR" sz="1600" b="1" dirty="0"/>
              <a:t>)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계수는 </a:t>
            </a:r>
            <a:r>
              <a:rPr lang="en-US" altLang="ko-KR" sz="1600" dirty="0"/>
              <a:t>NRS</a:t>
            </a:r>
            <a:r>
              <a:rPr lang="ko-KR" altLang="en-US" sz="1600" dirty="0"/>
              <a:t>에 대한 각 특징의 상대적 영향을 나타냄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066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7FD13-567A-47E7-572B-B3BB03785EA9}"/>
              </a:ext>
            </a:extLst>
          </p:cNvPr>
          <p:cNvSpPr txBox="1"/>
          <p:nvPr/>
        </p:nvSpPr>
        <p:spPr>
          <a:xfrm>
            <a:off x="481780" y="3364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bolus timing patterns</a:t>
            </a:r>
            <a:r>
              <a:rPr lang="ko-KR" altLang="en-US" b="1" dirty="0">
                <a:highlight>
                  <a:srgbClr val="FFFF00"/>
                </a:highlight>
              </a:rPr>
              <a:t>와 </a:t>
            </a:r>
            <a:r>
              <a:rPr lang="en-US" altLang="ko-KR" b="1" dirty="0">
                <a:highlight>
                  <a:srgbClr val="FFFF00"/>
                </a:highlight>
              </a:rPr>
              <a:t>NRS </a:t>
            </a:r>
            <a:r>
              <a:rPr lang="ko-KR" altLang="en-US" b="1" dirty="0">
                <a:highlight>
                  <a:srgbClr val="FFFF00"/>
                </a:highlight>
              </a:rPr>
              <a:t>간의 관계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DDEEA-AF27-4427-3A6B-A43F8BCAA18D}"/>
              </a:ext>
            </a:extLst>
          </p:cNvPr>
          <p:cNvSpPr txBox="1"/>
          <p:nvPr/>
        </p:nvSpPr>
        <p:spPr>
          <a:xfrm>
            <a:off x="393290" y="919760"/>
            <a:ext cx="358585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# </a:t>
            </a:r>
            <a:r>
              <a:rPr lang="ko-KR" altLang="en-US" sz="1050" dirty="0" err="1"/>
              <a:t>Inspect</a:t>
            </a:r>
            <a:r>
              <a:rPr lang="ko-KR" altLang="en-US" sz="1050" dirty="0"/>
              <a:t> and </a:t>
            </a:r>
            <a:r>
              <a:rPr lang="ko-KR" altLang="en-US" sz="1050" dirty="0" err="1"/>
              <a:t>clean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each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column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explicitly</a:t>
            </a:r>
            <a:r>
              <a:rPr lang="ko-KR" altLang="en-US" sz="1050" dirty="0"/>
              <a:t> </a:t>
            </a:r>
            <a:r>
              <a:rPr lang="ko-KR" altLang="en-US" sz="1050" dirty="0" err="1"/>
              <a:t>for</a:t>
            </a:r>
            <a:r>
              <a:rPr lang="ko-KR" altLang="en-US" sz="1050" dirty="0"/>
              <a:t> </a:t>
            </a:r>
            <a:r>
              <a:rPr lang="ko-KR" altLang="en-US" sz="1050" dirty="0" err="1"/>
              <a:t>valid</a:t>
            </a:r>
            <a:r>
              <a:rPr lang="ko-KR" altLang="en-US" sz="1050" dirty="0"/>
              <a:t> </a:t>
            </a:r>
            <a:r>
              <a:rPr lang="ko-KR" altLang="en-US" sz="1050" dirty="0" err="1"/>
              <a:t>data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types</a:t>
            </a:r>
            <a:endParaRPr lang="ko-KR" altLang="en-US" sz="1050" dirty="0"/>
          </a:p>
          <a:p>
            <a:r>
              <a:rPr lang="ko-KR" altLang="en-US" sz="1050" dirty="0" err="1"/>
              <a:t>for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col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simplified_data.columns</a:t>
            </a:r>
            <a:r>
              <a:rPr lang="ko-KR" altLang="en-US" sz="1050" dirty="0"/>
              <a:t>:</a:t>
            </a:r>
          </a:p>
          <a:p>
            <a:r>
              <a:rPr lang="ko-KR" altLang="en-US" sz="1050" dirty="0"/>
              <a:t>    </a:t>
            </a:r>
            <a:r>
              <a:rPr lang="ko-KR" altLang="en-US" sz="1050" dirty="0" err="1"/>
              <a:t>simplified_data</a:t>
            </a:r>
            <a:r>
              <a:rPr lang="ko-KR" altLang="en-US" sz="1050" dirty="0"/>
              <a:t>[</a:t>
            </a:r>
            <a:r>
              <a:rPr lang="ko-KR" altLang="en-US" sz="1050" dirty="0" err="1"/>
              <a:t>col</a:t>
            </a:r>
            <a:r>
              <a:rPr lang="ko-KR" altLang="en-US" sz="1050" dirty="0"/>
              <a:t>] = </a:t>
            </a:r>
            <a:r>
              <a:rPr lang="ko-KR" altLang="en-US" sz="1050" dirty="0" err="1"/>
              <a:t>pd.to_numeric</a:t>
            </a:r>
            <a:r>
              <a:rPr lang="ko-KR" altLang="en-US" sz="1050" dirty="0"/>
              <a:t>(</a:t>
            </a:r>
            <a:r>
              <a:rPr lang="ko-KR" altLang="en-US" sz="1050" dirty="0" err="1"/>
              <a:t>simplified_data</a:t>
            </a:r>
            <a:r>
              <a:rPr lang="ko-KR" altLang="en-US" sz="1050" dirty="0"/>
              <a:t>[</a:t>
            </a:r>
            <a:r>
              <a:rPr lang="ko-KR" altLang="en-US" sz="1050" dirty="0" err="1"/>
              <a:t>col</a:t>
            </a:r>
            <a:r>
              <a:rPr lang="ko-KR" altLang="en-US" sz="1050" dirty="0"/>
              <a:t>], </a:t>
            </a:r>
            <a:r>
              <a:rPr lang="ko-KR" altLang="en-US" sz="1050" dirty="0" err="1"/>
              <a:t>errors</a:t>
            </a:r>
            <a:r>
              <a:rPr lang="ko-KR" altLang="en-US" sz="1050" dirty="0"/>
              <a:t>='</a:t>
            </a:r>
            <a:r>
              <a:rPr lang="ko-KR" altLang="en-US" sz="1050" dirty="0" err="1"/>
              <a:t>coerce</a:t>
            </a:r>
            <a:r>
              <a:rPr lang="ko-KR" altLang="en-US" sz="1050" dirty="0"/>
              <a:t>')</a:t>
            </a:r>
          </a:p>
          <a:p>
            <a:endParaRPr lang="ko-KR" altLang="en-US" sz="1050" dirty="0"/>
          </a:p>
          <a:p>
            <a:r>
              <a:rPr lang="ko-KR" altLang="en-US" sz="1050" dirty="0"/>
              <a:t># </a:t>
            </a:r>
            <a:r>
              <a:rPr lang="ko-KR" altLang="en-US" sz="1050" dirty="0" err="1"/>
              <a:t>Drop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rows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with</a:t>
            </a:r>
            <a:r>
              <a:rPr lang="ko-KR" altLang="en-US" sz="1050" dirty="0"/>
              <a:t> </a:t>
            </a:r>
            <a:r>
              <a:rPr lang="ko-KR" altLang="en-US" sz="1050" dirty="0" err="1"/>
              <a:t>NaN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values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in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the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simplified</a:t>
            </a:r>
            <a:r>
              <a:rPr lang="ko-KR" altLang="en-US" sz="1050" dirty="0"/>
              <a:t> </a:t>
            </a:r>
            <a:r>
              <a:rPr lang="ko-KR" altLang="en-US" sz="1050" dirty="0" err="1"/>
              <a:t>dataset</a:t>
            </a:r>
            <a:endParaRPr lang="ko-KR" altLang="en-US" sz="1050" dirty="0"/>
          </a:p>
          <a:p>
            <a:r>
              <a:rPr lang="ko-KR" altLang="en-US" sz="1050" dirty="0" err="1"/>
              <a:t>simplified_data_cleaned</a:t>
            </a:r>
            <a:r>
              <a:rPr lang="ko-KR" altLang="en-US" sz="1050" dirty="0"/>
              <a:t> = </a:t>
            </a:r>
            <a:r>
              <a:rPr lang="ko-KR" altLang="en-US" sz="1050" dirty="0" err="1"/>
              <a:t>simplified_data.dropna</a:t>
            </a:r>
            <a:r>
              <a:rPr lang="ko-KR" altLang="en-US" sz="1050" dirty="0"/>
              <a:t>()</a:t>
            </a:r>
          </a:p>
          <a:p>
            <a:endParaRPr lang="ko-KR" altLang="en-US" sz="1050" dirty="0"/>
          </a:p>
          <a:p>
            <a:r>
              <a:rPr lang="ko-KR" altLang="en-US" sz="1050" dirty="0"/>
              <a:t># </a:t>
            </a:r>
            <a:r>
              <a:rPr lang="ko-KR" altLang="en-US" sz="1050" dirty="0" err="1"/>
              <a:t>Retry</a:t>
            </a:r>
            <a:r>
              <a:rPr lang="ko-KR" altLang="en-US" sz="1050" dirty="0"/>
              <a:t> </a:t>
            </a:r>
            <a:r>
              <a:rPr lang="ko-KR" altLang="en-US" sz="1050" dirty="0" err="1"/>
              <a:t>scatterplot</a:t>
            </a:r>
            <a:r>
              <a:rPr lang="ko-KR" altLang="en-US" sz="1050" dirty="0"/>
              <a:t>: </a:t>
            </a:r>
            <a:r>
              <a:rPr lang="ko-KR" altLang="en-US" sz="1050" dirty="0" err="1"/>
              <a:t>Bolus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Rate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vs</a:t>
            </a:r>
            <a:r>
              <a:rPr lang="ko-KR" altLang="en-US" sz="1050" dirty="0"/>
              <a:t>. NRS </a:t>
            </a:r>
            <a:r>
              <a:rPr lang="ko-KR" altLang="en-US" sz="1050" dirty="0" err="1"/>
              <a:t>with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clean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data</a:t>
            </a:r>
            <a:endParaRPr lang="ko-KR" altLang="en-US" sz="1050" dirty="0"/>
          </a:p>
          <a:p>
            <a:r>
              <a:rPr lang="ko-KR" altLang="en-US" sz="1050" dirty="0" err="1"/>
              <a:t>plt.figure</a:t>
            </a:r>
            <a:r>
              <a:rPr lang="ko-KR" altLang="en-US" sz="1050" dirty="0"/>
              <a:t>(</a:t>
            </a:r>
            <a:r>
              <a:rPr lang="ko-KR" altLang="en-US" sz="1050" dirty="0" err="1"/>
              <a:t>figsize</a:t>
            </a:r>
            <a:r>
              <a:rPr lang="ko-KR" altLang="en-US" sz="1050" dirty="0"/>
              <a:t>=(10, 6))</a:t>
            </a:r>
          </a:p>
          <a:p>
            <a:r>
              <a:rPr lang="ko-KR" altLang="en-US" sz="1050" dirty="0" err="1"/>
              <a:t>sns.scatterplot</a:t>
            </a:r>
            <a:r>
              <a:rPr lang="ko-KR" altLang="en-US" sz="1050" dirty="0"/>
              <a:t>(</a:t>
            </a:r>
            <a:r>
              <a:rPr lang="ko-KR" altLang="en-US" sz="1050" dirty="0" err="1"/>
              <a:t>data</a:t>
            </a:r>
            <a:r>
              <a:rPr lang="ko-KR" altLang="en-US" sz="1050" dirty="0"/>
              <a:t>=</a:t>
            </a:r>
            <a:r>
              <a:rPr lang="ko-KR" altLang="en-US" sz="1050" dirty="0" err="1"/>
              <a:t>simplified_data_cleaned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x</a:t>
            </a:r>
            <a:r>
              <a:rPr lang="ko-KR" altLang="en-US" sz="1050" dirty="0"/>
              <a:t>='</a:t>
            </a:r>
            <a:r>
              <a:rPr lang="ko-KR" altLang="en-US" sz="1050" dirty="0" err="1"/>
              <a:t>Bolus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Rate</a:t>
            </a:r>
            <a:r>
              <a:rPr lang="ko-KR" altLang="en-US" sz="1050" dirty="0"/>
              <a:t> (</a:t>
            </a:r>
            <a:r>
              <a:rPr lang="ko-KR" altLang="en-US" sz="1050" dirty="0" err="1"/>
              <a:t>mL</a:t>
            </a:r>
            <a:r>
              <a:rPr lang="ko-KR" altLang="en-US" sz="1050" dirty="0"/>
              <a:t>/</a:t>
            </a:r>
            <a:r>
              <a:rPr lang="ko-KR" altLang="en-US" sz="1050" dirty="0" err="1"/>
              <a:t>hour</a:t>
            </a:r>
            <a:r>
              <a:rPr lang="ko-KR" altLang="en-US" sz="1050" dirty="0"/>
              <a:t>)', </a:t>
            </a:r>
            <a:r>
              <a:rPr lang="ko-KR" altLang="en-US" sz="1050" dirty="0" err="1"/>
              <a:t>y</a:t>
            </a:r>
            <a:r>
              <a:rPr lang="ko-KR" altLang="en-US" sz="1050" dirty="0"/>
              <a:t>='Avg_nrs_pod0', </a:t>
            </a:r>
            <a:r>
              <a:rPr lang="ko-KR" altLang="en-US" sz="1050" dirty="0" err="1"/>
              <a:t>alpha</a:t>
            </a:r>
            <a:r>
              <a:rPr lang="ko-KR" altLang="en-US" sz="1050" dirty="0"/>
              <a:t>=0.7)</a:t>
            </a:r>
          </a:p>
          <a:p>
            <a:r>
              <a:rPr lang="ko-KR" altLang="en-US" sz="1050" dirty="0" err="1"/>
              <a:t>plt.title</a:t>
            </a:r>
            <a:r>
              <a:rPr lang="ko-KR" altLang="en-US" sz="1050" dirty="0"/>
              <a:t>("</a:t>
            </a:r>
            <a:r>
              <a:rPr lang="ko-KR" altLang="en-US" sz="1050" dirty="0" err="1"/>
              <a:t>Bolus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Rate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vs</a:t>
            </a:r>
            <a:r>
              <a:rPr lang="ko-KR" altLang="en-US" sz="1050" dirty="0"/>
              <a:t>. </a:t>
            </a:r>
            <a:r>
              <a:rPr lang="ko-KR" altLang="en-US" sz="1050" dirty="0" err="1"/>
              <a:t>Average</a:t>
            </a:r>
            <a:r>
              <a:rPr lang="ko-KR" altLang="en-US" sz="1050" dirty="0"/>
              <a:t> NRS (</a:t>
            </a:r>
            <a:r>
              <a:rPr lang="ko-KR" altLang="en-US" sz="1050" dirty="0" err="1"/>
              <a:t>Cleaned</a:t>
            </a:r>
            <a:r>
              <a:rPr lang="ko-KR" altLang="en-US" sz="1050" dirty="0"/>
              <a:t> Data)")</a:t>
            </a:r>
          </a:p>
          <a:p>
            <a:r>
              <a:rPr lang="ko-KR" altLang="en-US" sz="1050" dirty="0" err="1"/>
              <a:t>plt.xlabel</a:t>
            </a:r>
            <a:r>
              <a:rPr lang="ko-KR" altLang="en-US" sz="1050" dirty="0"/>
              <a:t>("</a:t>
            </a:r>
            <a:r>
              <a:rPr lang="ko-KR" altLang="en-US" sz="1050" dirty="0" err="1"/>
              <a:t>Bolus</a:t>
            </a:r>
            <a:r>
              <a:rPr lang="ko-KR" altLang="en-US" sz="1050" dirty="0"/>
              <a:t> </a:t>
            </a:r>
            <a:r>
              <a:rPr lang="ko-KR" altLang="en-US" sz="1050" dirty="0" err="1"/>
              <a:t>Rate</a:t>
            </a:r>
            <a:r>
              <a:rPr lang="ko-KR" altLang="en-US" sz="1050" dirty="0"/>
              <a:t> (</a:t>
            </a:r>
            <a:r>
              <a:rPr lang="ko-KR" altLang="en-US" sz="1050" dirty="0" err="1"/>
              <a:t>mL</a:t>
            </a:r>
            <a:r>
              <a:rPr lang="ko-KR" altLang="en-US" sz="1050" dirty="0"/>
              <a:t>/</a:t>
            </a:r>
            <a:r>
              <a:rPr lang="ko-KR" altLang="en-US" sz="1050" dirty="0" err="1"/>
              <a:t>hour</a:t>
            </a:r>
            <a:r>
              <a:rPr lang="ko-KR" altLang="en-US" sz="1050" dirty="0"/>
              <a:t>)")</a:t>
            </a:r>
          </a:p>
          <a:p>
            <a:r>
              <a:rPr lang="ko-KR" altLang="en-US" sz="1050" dirty="0" err="1"/>
              <a:t>plt.ylabel</a:t>
            </a:r>
            <a:r>
              <a:rPr lang="ko-KR" altLang="en-US" sz="1050" dirty="0"/>
              <a:t>("</a:t>
            </a:r>
            <a:r>
              <a:rPr lang="ko-KR" altLang="en-US" sz="1050" dirty="0" err="1"/>
              <a:t>Average</a:t>
            </a:r>
            <a:r>
              <a:rPr lang="ko-KR" altLang="en-US" sz="1050" dirty="0"/>
              <a:t> NRS")</a:t>
            </a:r>
          </a:p>
          <a:p>
            <a:r>
              <a:rPr lang="ko-KR" altLang="en-US" sz="1050" dirty="0" err="1"/>
              <a:t>plt.show</a:t>
            </a:r>
            <a:r>
              <a:rPr lang="ko-KR" altLang="en-US" sz="1050" dirty="0"/>
              <a:t>()</a:t>
            </a:r>
          </a:p>
          <a:p>
            <a:endParaRPr lang="ko-KR" altLang="en-US" sz="1050" dirty="0"/>
          </a:p>
          <a:p>
            <a:r>
              <a:rPr lang="ko-KR" altLang="en-US" sz="1050" dirty="0"/>
              <a:t># </a:t>
            </a:r>
            <a:r>
              <a:rPr lang="ko-KR" altLang="en-US" sz="1050" dirty="0" err="1"/>
              <a:t>Correlation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heatmap</a:t>
            </a:r>
            <a:r>
              <a:rPr lang="ko-KR" altLang="en-US" sz="1050" dirty="0"/>
              <a:t> </a:t>
            </a:r>
            <a:r>
              <a:rPr lang="ko-KR" altLang="en-US" sz="1050" dirty="0" err="1"/>
              <a:t>with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clean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data</a:t>
            </a:r>
            <a:endParaRPr lang="ko-KR" altLang="en-US" sz="1050" dirty="0"/>
          </a:p>
          <a:p>
            <a:r>
              <a:rPr lang="ko-KR" altLang="en-US" sz="1050" dirty="0" err="1"/>
              <a:t>correlation_matrix_cleaned</a:t>
            </a:r>
            <a:r>
              <a:rPr lang="ko-KR" altLang="en-US" sz="1050" dirty="0"/>
              <a:t> = </a:t>
            </a:r>
            <a:r>
              <a:rPr lang="ko-KR" altLang="en-US" sz="1050" dirty="0" err="1"/>
              <a:t>simplified_data_cleaned.corr</a:t>
            </a:r>
            <a:r>
              <a:rPr lang="ko-KR" altLang="en-US" sz="1050" dirty="0"/>
              <a:t>()</a:t>
            </a:r>
          </a:p>
          <a:p>
            <a:r>
              <a:rPr lang="ko-KR" altLang="en-US" sz="1050" dirty="0" err="1"/>
              <a:t>plt.figure</a:t>
            </a:r>
            <a:r>
              <a:rPr lang="ko-KR" altLang="en-US" sz="1050" dirty="0"/>
              <a:t>(</a:t>
            </a:r>
            <a:r>
              <a:rPr lang="ko-KR" altLang="en-US" sz="1050" dirty="0" err="1"/>
              <a:t>figsize</a:t>
            </a:r>
            <a:r>
              <a:rPr lang="ko-KR" altLang="en-US" sz="1050" dirty="0"/>
              <a:t>=(8, 6))</a:t>
            </a:r>
          </a:p>
          <a:p>
            <a:r>
              <a:rPr lang="ko-KR" altLang="en-US" sz="1050" dirty="0" err="1"/>
              <a:t>sns.heatmap</a:t>
            </a:r>
            <a:r>
              <a:rPr lang="ko-KR" altLang="en-US" sz="1050" dirty="0"/>
              <a:t>(</a:t>
            </a:r>
            <a:r>
              <a:rPr lang="ko-KR" altLang="en-US" sz="1050" dirty="0" err="1"/>
              <a:t>correlation_matrix_cleaned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annot</a:t>
            </a:r>
            <a:r>
              <a:rPr lang="ko-KR" altLang="en-US" sz="1050" dirty="0"/>
              <a:t>=</a:t>
            </a:r>
            <a:r>
              <a:rPr lang="ko-KR" altLang="en-US" sz="1050" dirty="0" err="1"/>
              <a:t>True</a:t>
            </a:r>
            <a:r>
              <a:rPr lang="ko-KR" altLang="en-US" sz="1050" dirty="0"/>
              <a:t>, </a:t>
            </a:r>
            <a:r>
              <a:rPr lang="ko-KR" altLang="en-US" sz="1050" dirty="0" err="1"/>
              <a:t>cmap</a:t>
            </a:r>
            <a:r>
              <a:rPr lang="ko-KR" altLang="en-US" sz="1050" dirty="0"/>
              <a:t>="</a:t>
            </a:r>
            <a:r>
              <a:rPr lang="ko-KR" altLang="en-US" sz="1050" dirty="0" err="1"/>
              <a:t>coolwarm</a:t>
            </a:r>
            <a:r>
              <a:rPr lang="ko-KR" altLang="en-US" sz="1050" dirty="0"/>
              <a:t>", </a:t>
            </a:r>
            <a:r>
              <a:rPr lang="ko-KR" altLang="en-US" sz="1050" dirty="0" err="1"/>
              <a:t>fmt</a:t>
            </a:r>
            <a:r>
              <a:rPr lang="ko-KR" altLang="en-US" sz="1050" dirty="0"/>
              <a:t>=".2f")</a:t>
            </a:r>
          </a:p>
          <a:p>
            <a:r>
              <a:rPr lang="ko-KR" altLang="en-US" sz="1050" dirty="0" err="1"/>
              <a:t>plt.title</a:t>
            </a:r>
            <a:r>
              <a:rPr lang="ko-KR" altLang="en-US" sz="1050" dirty="0"/>
              <a:t>("</a:t>
            </a:r>
            <a:r>
              <a:rPr lang="ko-KR" altLang="en-US" sz="1050" dirty="0" err="1"/>
              <a:t>Correlation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Heatmap</a:t>
            </a:r>
            <a:r>
              <a:rPr lang="ko-KR" altLang="en-US" sz="1050" dirty="0"/>
              <a:t>: </a:t>
            </a:r>
            <a:r>
              <a:rPr lang="ko-KR" altLang="en-US" sz="1050" dirty="0" err="1"/>
              <a:t>Timing</a:t>
            </a:r>
            <a:r>
              <a:rPr lang="ko-KR" altLang="en-US" sz="1050" dirty="0"/>
              <a:t> </a:t>
            </a:r>
            <a:r>
              <a:rPr lang="ko-KR" altLang="en-US" sz="1050" dirty="0" err="1"/>
              <a:t>Features</a:t>
            </a:r>
            <a:r>
              <a:rPr lang="ko-KR" altLang="en-US" sz="1050" dirty="0"/>
              <a:t> and NRS (</a:t>
            </a:r>
            <a:r>
              <a:rPr lang="ko-KR" altLang="en-US" sz="1050" dirty="0" err="1"/>
              <a:t>Cleaned</a:t>
            </a:r>
            <a:r>
              <a:rPr lang="ko-KR" altLang="en-US" sz="1050" dirty="0"/>
              <a:t> Data)")</a:t>
            </a:r>
          </a:p>
          <a:p>
            <a:r>
              <a:rPr lang="ko-KR" altLang="en-US" sz="1050" dirty="0" err="1"/>
              <a:t>plt.show</a:t>
            </a:r>
            <a:r>
              <a:rPr lang="ko-KR" altLang="en-US" sz="1050" dirty="0"/>
              <a:t>()</a:t>
            </a:r>
          </a:p>
          <a:p>
            <a:endParaRPr lang="ko-KR" altLang="en-US" sz="1050" dirty="0"/>
          </a:p>
          <a:p>
            <a:r>
              <a:rPr lang="ko-KR" altLang="en-US" sz="1050" dirty="0"/>
              <a:t># </a:t>
            </a:r>
            <a:r>
              <a:rPr lang="ko-KR" altLang="en-US" sz="1050" dirty="0" err="1"/>
              <a:t>Display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the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cleaned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correlation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matrix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to</a:t>
            </a:r>
            <a:r>
              <a:rPr lang="ko-KR" altLang="en-US" sz="1050" dirty="0"/>
              <a:t> </a:t>
            </a:r>
            <a:r>
              <a:rPr lang="ko-KR" altLang="en-US" sz="1050" dirty="0" err="1"/>
              <a:t>the</a:t>
            </a:r>
            <a:r>
              <a:rPr lang="ko-KR" altLang="en-US" sz="1050" dirty="0"/>
              <a:t> </a:t>
            </a:r>
            <a:r>
              <a:rPr lang="ko-KR" altLang="en-US" sz="1050" dirty="0" err="1"/>
              <a:t>user</a:t>
            </a:r>
            <a:endParaRPr lang="ko-KR" altLang="en-US" sz="1050" dirty="0"/>
          </a:p>
          <a:p>
            <a:r>
              <a:rPr lang="ko-KR" altLang="en-US" sz="1050" dirty="0" err="1"/>
              <a:t>tools.display_dataframe_to_user</a:t>
            </a:r>
            <a:r>
              <a:rPr lang="ko-KR" altLang="en-US" sz="1050" dirty="0"/>
              <a:t>(</a:t>
            </a:r>
            <a:r>
              <a:rPr lang="ko-KR" altLang="en-US" sz="1050" dirty="0" err="1"/>
              <a:t>name</a:t>
            </a:r>
            <a:r>
              <a:rPr lang="ko-KR" altLang="en-US" sz="1050" dirty="0"/>
              <a:t>="</a:t>
            </a:r>
            <a:r>
              <a:rPr lang="ko-KR" altLang="en-US" sz="1050" dirty="0" err="1"/>
              <a:t>Cleaned</a:t>
            </a:r>
            <a:r>
              <a:rPr lang="ko-KR" altLang="en-US" sz="1050" dirty="0"/>
              <a:t> </a:t>
            </a:r>
            <a:r>
              <a:rPr lang="ko-KR" altLang="en-US" sz="1050" dirty="0" err="1"/>
              <a:t>Correlation</a:t>
            </a:r>
            <a:r>
              <a:rPr lang="ko-KR" altLang="en-US" sz="1050" dirty="0"/>
              <a:t> </a:t>
            </a:r>
            <a:r>
              <a:rPr lang="ko-KR" altLang="en-US" sz="1050" dirty="0" err="1"/>
              <a:t>Matrix</a:t>
            </a:r>
            <a:r>
              <a:rPr lang="ko-KR" altLang="en-US" sz="1050" dirty="0"/>
              <a:t>: </a:t>
            </a:r>
            <a:r>
              <a:rPr lang="ko-KR" altLang="en-US" sz="1050" dirty="0" err="1"/>
              <a:t>Timing</a:t>
            </a:r>
            <a:r>
              <a:rPr lang="ko-KR" altLang="en-US" sz="1050" dirty="0"/>
              <a:t> </a:t>
            </a:r>
            <a:r>
              <a:rPr lang="ko-KR" altLang="en-US" sz="1050" dirty="0" err="1"/>
              <a:t>Features</a:t>
            </a:r>
            <a:r>
              <a:rPr lang="ko-KR" altLang="en-US" sz="1050" dirty="0"/>
              <a:t> and NRS", </a:t>
            </a:r>
            <a:r>
              <a:rPr lang="ko-KR" altLang="en-US" sz="1050" dirty="0" err="1"/>
              <a:t>dataframe</a:t>
            </a:r>
            <a:r>
              <a:rPr lang="ko-KR" altLang="en-US" sz="1050" dirty="0"/>
              <a:t>=</a:t>
            </a:r>
            <a:r>
              <a:rPr lang="ko-KR" altLang="en-US" sz="1050" dirty="0" err="1"/>
              <a:t>correlation_matrix_cleaned</a:t>
            </a:r>
            <a:r>
              <a:rPr lang="ko-KR" altLang="en-US" sz="105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4423DC-A6A2-AB94-3C0D-1977B3D0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479" y="178653"/>
            <a:ext cx="4411561" cy="24025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36542-1CD4-A039-5943-05A9DA635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9148" y="2738945"/>
            <a:ext cx="4480117" cy="2846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33F640-6CFC-1B12-7526-363D3248C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259" y="3429000"/>
            <a:ext cx="4687160" cy="33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65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F8B77C-00AA-CF28-615C-CD420737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464" y="1781707"/>
            <a:ext cx="7068536" cy="2838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C38914-5404-1606-53EB-E636379672E7}"/>
              </a:ext>
            </a:extLst>
          </p:cNvPr>
          <p:cNvSpPr txBox="1"/>
          <p:nvPr/>
        </p:nvSpPr>
        <p:spPr>
          <a:xfrm>
            <a:off x="275324" y="318641"/>
            <a:ext cx="4848140" cy="5954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결과 및 관찰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err="1"/>
              <a:t>산점도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볼루스</a:t>
            </a:r>
            <a:r>
              <a:rPr lang="ko-KR" altLang="en-US" sz="1600" b="1" dirty="0"/>
              <a:t> 비율 </a:t>
            </a:r>
            <a:r>
              <a:rPr lang="en-US" altLang="ko-KR" sz="1600" b="1" dirty="0"/>
              <a:t>vs. </a:t>
            </a:r>
            <a:r>
              <a:rPr lang="ko-KR" altLang="en-US" sz="1600" b="1" dirty="0"/>
              <a:t>평균 </a:t>
            </a:r>
            <a:r>
              <a:rPr lang="en-US" altLang="ko-KR" sz="1600" b="1" dirty="0"/>
              <a:t>NRS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볼루스</a:t>
            </a:r>
            <a:r>
              <a:rPr lang="ko-KR" altLang="en-US" sz="1600" dirty="0"/>
              <a:t> 속도에 걸쳐 광범위한 </a:t>
            </a:r>
            <a:r>
              <a:rPr lang="en-US" altLang="ko-KR" sz="1600" dirty="0"/>
              <a:t>NRS </a:t>
            </a:r>
            <a:r>
              <a:rPr lang="ko-KR" altLang="en-US" sz="1600" dirty="0"/>
              <a:t>점수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bolus </a:t>
            </a:r>
            <a:r>
              <a:rPr lang="ko-KR" altLang="en-US" sz="1600" dirty="0"/>
              <a:t>비율이 높은 환자는 </a:t>
            </a:r>
            <a:r>
              <a:rPr lang="en-US" altLang="ko-KR" sz="1600" dirty="0"/>
              <a:t>NRS </a:t>
            </a:r>
            <a:r>
              <a:rPr lang="ko-KR" altLang="en-US" sz="1600" dirty="0"/>
              <a:t>점수가 높고 낮은 경향이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개인별 변동성 또는 기타 영향 요인을 알 수 있음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상관 </a:t>
            </a:r>
            <a:r>
              <a:rPr lang="ko-KR" altLang="en-US" sz="1600" b="1" dirty="0" err="1"/>
              <a:t>히트맵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타이밍 기능 및 </a:t>
            </a:r>
            <a:r>
              <a:rPr lang="en-US" altLang="ko-KR" sz="1600" b="1" dirty="0"/>
              <a:t>NRS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주요 상관 관계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누적 주입량</a:t>
            </a:r>
            <a:r>
              <a:rPr lang="en-US" altLang="ko-KR" sz="1600" b="1" dirty="0"/>
              <a:t>(6h, 9h)</a:t>
            </a:r>
            <a:r>
              <a:rPr lang="ko-KR" altLang="en-US" sz="1600" dirty="0"/>
              <a:t>은 서로 강한 상관관계가 있으며</a:t>
            </a:r>
            <a:r>
              <a:rPr lang="en-US" altLang="ko-KR" sz="1600" dirty="0"/>
              <a:t>(~0.97) NRS(~0.35)</a:t>
            </a:r>
            <a:r>
              <a:rPr lang="ko-KR" altLang="en-US" sz="1600" dirty="0"/>
              <a:t>와 중간 정도의 상관관계를 보임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/>
              <a:t>볼루스</a:t>
            </a:r>
            <a:r>
              <a:rPr lang="ko-KR" altLang="en-US" sz="1600" b="1" dirty="0"/>
              <a:t> 속도</a:t>
            </a:r>
            <a:r>
              <a:rPr lang="en-US" altLang="ko-KR" sz="1600" b="1" dirty="0"/>
              <a:t>(mL/</a:t>
            </a:r>
            <a:r>
              <a:rPr lang="ko-KR" altLang="en-US" sz="1600" b="1" dirty="0"/>
              <a:t>시간</a:t>
            </a:r>
            <a:r>
              <a:rPr lang="en-US" altLang="ko-KR" sz="1600" b="1" dirty="0"/>
              <a:t>)</a:t>
            </a:r>
            <a:r>
              <a:rPr lang="ko-KR" altLang="en-US" sz="1600" dirty="0"/>
              <a:t>는 </a:t>
            </a:r>
            <a:r>
              <a:rPr lang="en-US" altLang="ko-KR" sz="1600" dirty="0"/>
              <a:t>NRS</a:t>
            </a:r>
            <a:r>
              <a:rPr lang="ko-KR" altLang="en-US" sz="1600" dirty="0"/>
              <a:t>와 중간 정도의 양의 상관관계</a:t>
            </a:r>
            <a:r>
              <a:rPr lang="en-US" altLang="ko-KR" sz="1600" dirty="0"/>
              <a:t>(~0.34)</a:t>
            </a:r>
            <a:r>
              <a:rPr lang="ko-KR" altLang="en-US" sz="1600" dirty="0"/>
              <a:t>를 가지며 통증 수준에 약간의 영향을 미침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이러한 결과는 </a:t>
            </a:r>
            <a:r>
              <a:rPr lang="ko-KR" altLang="en-US" sz="1600" dirty="0" err="1"/>
              <a:t>볼루스</a:t>
            </a:r>
            <a:r>
              <a:rPr lang="ko-KR" altLang="en-US" sz="1600" dirty="0"/>
              <a:t> 속도와 누적 주입량이 통증 완화에 기여하지만 변동성이 있음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764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CE3D84-73E7-A043-8FB3-3D5AFC7E7240}"/>
              </a:ext>
            </a:extLst>
          </p:cNvPr>
          <p:cNvSpPr txBox="1"/>
          <p:nvPr/>
        </p:nvSpPr>
        <p:spPr>
          <a:xfrm>
            <a:off x="442450" y="166752"/>
            <a:ext cx="107663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타이밍 모델 구체화</a:t>
            </a:r>
          </a:p>
          <a:p>
            <a:r>
              <a:rPr lang="en-US" altLang="ko-KR" b="1" dirty="0">
                <a:highlight>
                  <a:srgbClr val="FFFF00"/>
                </a:highlight>
              </a:rPr>
              <a:t>bolus rate</a:t>
            </a:r>
            <a:r>
              <a:rPr lang="ko-KR" altLang="en-US" dirty="0">
                <a:highlight>
                  <a:srgbClr val="FFFF00"/>
                </a:highlight>
              </a:rPr>
              <a:t>와 </a:t>
            </a:r>
            <a:r>
              <a:rPr lang="en-US" altLang="ko-KR" b="1" dirty="0">
                <a:highlight>
                  <a:srgbClr val="FFFF00"/>
                </a:highlight>
              </a:rPr>
              <a:t>cumulative infusion volumes</a:t>
            </a:r>
            <a:r>
              <a:rPr lang="ko-KR" altLang="en-US" dirty="0">
                <a:highlight>
                  <a:srgbClr val="FFFF00"/>
                </a:highlight>
              </a:rPr>
              <a:t> 간의 상호 작용 효과를 모델에 추가하고 </a:t>
            </a:r>
            <a:r>
              <a:rPr lang="en-US" altLang="ko-KR" dirty="0">
                <a:highlight>
                  <a:srgbClr val="FFFF00"/>
                </a:highlight>
              </a:rPr>
              <a:t>NRS </a:t>
            </a:r>
            <a:r>
              <a:rPr lang="ko-KR" altLang="en-US" dirty="0">
                <a:highlight>
                  <a:srgbClr val="FFFF00"/>
                </a:highlight>
              </a:rPr>
              <a:t>예측에 미치는 영향을 평가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129FB-9EE8-5F34-AECF-A28ECB309935}"/>
              </a:ext>
            </a:extLst>
          </p:cNvPr>
          <p:cNvSpPr txBox="1"/>
          <p:nvPr/>
        </p:nvSpPr>
        <p:spPr>
          <a:xfrm>
            <a:off x="442449" y="1286604"/>
            <a:ext cx="9183331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from </a:t>
            </a:r>
            <a:r>
              <a:rPr lang="en-US" altLang="ko-KR" sz="1050" dirty="0" err="1"/>
              <a:t>sklearn.preprocessing</a:t>
            </a:r>
            <a:r>
              <a:rPr lang="en-US" altLang="ko-KR" sz="1050" dirty="0"/>
              <a:t> import </a:t>
            </a:r>
            <a:r>
              <a:rPr lang="en-US" altLang="ko-KR" sz="1050" dirty="0" err="1"/>
              <a:t>PolynomialFeatures</a:t>
            </a:r>
            <a:endParaRPr lang="en-US" altLang="ko-KR" sz="1050" dirty="0"/>
          </a:p>
          <a:p>
            <a:r>
              <a:rPr lang="en-US" altLang="ko-KR" sz="1050" dirty="0"/>
              <a:t>from </a:t>
            </a:r>
            <a:r>
              <a:rPr lang="en-US" altLang="ko-KR" sz="1050" dirty="0" err="1"/>
              <a:t>sklearn.metrics</a:t>
            </a:r>
            <a:r>
              <a:rPr lang="en-US" altLang="ko-KR" sz="1050" dirty="0"/>
              <a:t> import </a:t>
            </a:r>
            <a:r>
              <a:rPr lang="en-US" altLang="ko-KR" sz="1050" dirty="0" err="1"/>
              <a:t>mean_squared_error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# Add interaction terms between bolus rate and cumulative infusion volumes</a:t>
            </a:r>
          </a:p>
          <a:p>
            <a:r>
              <a:rPr lang="en-US" altLang="ko-KR" sz="1050" dirty="0" err="1"/>
              <a:t>interaction_features</a:t>
            </a:r>
            <a:r>
              <a:rPr lang="en-US" altLang="ko-KR" sz="1050" dirty="0"/>
              <a:t> = ['6_TOTAL_VOL_CUM (mL)', '9_TOTAL_VOL_CUM (mL)', 'Bolus Rate (mL/hour)']</a:t>
            </a:r>
          </a:p>
          <a:p>
            <a:r>
              <a:rPr lang="en-US" altLang="ko-KR" sz="1050" dirty="0"/>
              <a:t>poly = </a:t>
            </a:r>
            <a:r>
              <a:rPr lang="en-US" altLang="ko-KR" sz="1050" dirty="0" err="1"/>
              <a:t>PolynomialFeatures</a:t>
            </a:r>
            <a:r>
              <a:rPr lang="en-US" altLang="ko-KR" sz="1050" dirty="0"/>
              <a:t>(degree=2, </a:t>
            </a:r>
            <a:r>
              <a:rPr lang="en-US" altLang="ko-KR" sz="1050" dirty="0" err="1"/>
              <a:t>include_bias</a:t>
            </a:r>
            <a:r>
              <a:rPr lang="en-US" altLang="ko-KR" sz="1050" dirty="0"/>
              <a:t>=False, </a:t>
            </a:r>
            <a:r>
              <a:rPr lang="en-US" altLang="ko-KR" sz="1050" dirty="0" err="1"/>
              <a:t>interaction_only</a:t>
            </a:r>
            <a:r>
              <a:rPr lang="en-US" altLang="ko-KR" sz="1050" dirty="0"/>
              <a:t>=True)</a:t>
            </a:r>
          </a:p>
          <a:p>
            <a:r>
              <a:rPr lang="en-US" altLang="ko-KR" sz="1050" dirty="0" err="1"/>
              <a:t>X_interaction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poly.fit_transform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simplified_data_cleaned</a:t>
            </a:r>
            <a:r>
              <a:rPr lang="en-US" altLang="ko-KR" sz="1050" dirty="0"/>
              <a:t>[</a:t>
            </a:r>
            <a:r>
              <a:rPr lang="en-US" altLang="ko-KR" sz="1050" dirty="0" err="1"/>
              <a:t>interaction_features</a:t>
            </a:r>
            <a:r>
              <a:rPr lang="en-US" altLang="ko-KR" sz="1050" dirty="0"/>
              <a:t>])</a:t>
            </a:r>
          </a:p>
          <a:p>
            <a:endParaRPr lang="en-US" altLang="ko-KR" sz="1050" dirty="0"/>
          </a:p>
          <a:p>
            <a:r>
              <a:rPr lang="en-US" altLang="ko-KR" sz="1050" dirty="0"/>
              <a:t># Fit regression model with interaction terms</a:t>
            </a:r>
          </a:p>
          <a:p>
            <a:r>
              <a:rPr lang="en-US" altLang="ko-KR" sz="1050" dirty="0" err="1"/>
              <a:t>interaction_model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LinearRegression</a:t>
            </a:r>
            <a:r>
              <a:rPr lang="en-US" altLang="ko-KR" sz="1050" dirty="0"/>
              <a:t>()</a:t>
            </a:r>
          </a:p>
          <a:p>
            <a:r>
              <a:rPr lang="en-US" altLang="ko-KR" sz="1050" dirty="0" err="1"/>
              <a:t>interaction_model.fit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X_interaction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simplified_data_cleaned</a:t>
            </a:r>
            <a:r>
              <a:rPr lang="en-US" altLang="ko-KR" sz="1050" dirty="0"/>
              <a:t>['Avg_nrs_pod0'])</a:t>
            </a:r>
          </a:p>
          <a:p>
            <a:endParaRPr lang="en-US" altLang="ko-KR" sz="1050" dirty="0"/>
          </a:p>
          <a:p>
            <a:r>
              <a:rPr lang="en-US" altLang="ko-KR" sz="1050" dirty="0"/>
              <a:t># Predict and evaluate</a:t>
            </a:r>
          </a:p>
          <a:p>
            <a:r>
              <a:rPr lang="en-US" altLang="ko-KR" sz="1050" dirty="0" err="1"/>
              <a:t>y_pred_interaction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interaction_model.predict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X_interaction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 err="1"/>
              <a:t>mse_interaction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mean_squared_error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simplified_data_cleaned</a:t>
            </a:r>
            <a:r>
              <a:rPr lang="en-US" altLang="ko-KR" sz="1050" dirty="0"/>
              <a:t>['Avg_nrs_pod0'], </a:t>
            </a:r>
            <a:r>
              <a:rPr lang="en-US" altLang="ko-KR" sz="1050" dirty="0" err="1"/>
              <a:t>y_pred_interaction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r>
              <a:rPr lang="en-US" altLang="ko-KR" sz="1050" dirty="0"/>
              <a:t># Extract interaction coefficients</a:t>
            </a:r>
          </a:p>
          <a:p>
            <a:r>
              <a:rPr lang="en-US" altLang="ko-KR" sz="1050" dirty="0" err="1"/>
              <a:t>interaction_coefficients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pd.DataFrame</a:t>
            </a:r>
            <a:r>
              <a:rPr lang="en-US" altLang="ko-KR" sz="1050" dirty="0"/>
              <a:t>({</a:t>
            </a:r>
          </a:p>
          <a:p>
            <a:r>
              <a:rPr lang="en-US" altLang="ko-KR" sz="1050" dirty="0"/>
              <a:t>    'Feature': </a:t>
            </a:r>
            <a:r>
              <a:rPr lang="en-US" altLang="ko-KR" sz="1050" dirty="0" err="1"/>
              <a:t>poly.get_feature_names_out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interaction_features</a:t>
            </a:r>
            <a:r>
              <a:rPr lang="en-US" altLang="ko-KR" sz="1050" dirty="0"/>
              <a:t>),</a:t>
            </a:r>
          </a:p>
          <a:p>
            <a:r>
              <a:rPr lang="en-US" altLang="ko-KR" sz="1050" dirty="0"/>
              <a:t>    'Coefficient': </a:t>
            </a:r>
            <a:r>
              <a:rPr lang="en-US" altLang="ko-KR" sz="1050" dirty="0" err="1"/>
              <a:t>interaction_model.coef</a:t>
            </a:r>
            <a:r>
              <a:rPr lang="en-US" altLang="ko-KR" sz="1050" dirty="0"/>
              <a:t>_</a:t>
            </a:r>
          </a:p>
          <a:p>
            <a:r>
              <a:rPr lang="en-US" altLang="ko-KR" sz="1050" dirty="0"/>
              <a:t>}).</a:t>
            </a:r>
            <a:r>
              <a:rPr lang="en-US" altLang="ko-KR" sz="1050" dirty="0" err="1"/>
              <a:t>sort_values</a:t>
            </a:r>
            <a:r>
              <a:rPr lang="en-US" altLang="ko-KR" sz="1050" dirty="0"/>
              <a:t>(by='Coefficient', ascending=False)</a:t>
            </a:r>
          </a:p>
          <a:p>
            <a:endParaRPr lang="en-US" altLang="ko-KR" sz="1050" dirty="0"/>
          </a:p>
          <a:p>
            <a:r>
              <a:rPr lang="en-US" altLang="ko-KR" sz="1050" dirty="0"/>
              <a:t># Display model coefficients and evaluation metrics</a:t>
            </a:r>
          </a:p>
          <a:p>
            <a:r>
              <a:rPr lang="en-US" altLang="ko-KR" sz="1050" dirty="0"/>
              <a:t>import </a:t>
            </a:r>
            <a:r>
              <a:rPr lang="en-US" altLang="ko-KR" sz="1050" dirty="0" err="1"/>
              <a:t>ace_tools</a:t>
            </a:r>
            <a:r>
              <a:rPr lang="en-US" altLang="ko-KR" sz="1050" dirty="0"/>
              <a:t> as tools; </a:t>
            </a:r>
            <a:r>
              <a:rPr lang="en-US" altLang="ko-KR" sz="1050" dirty="0" err="1"/>
              <a:t>tools.display_dataframe_to_user</a:t>
            </a:r>
            <a:r>
              <a:rPr lang="en-US" altLang="ko-KR" sz="1050" dirty="0"/>
              <a:t>(name="Interaction Timing Model Coefficients", </a:t>
            </a:r>
            <a:r>
              <a:rPr lang="en-US" altLang="ko-KR" sz="1050" dirty="0" err="1"/>
              <a:t>dataframe</a:t>
            </a:r>
            <a:r>
              <a:rPr lang="en-US" altLang="ko-KR" sz="1050" dirty="0"/>
              <a:t>=</a:t>
            </a:r>
            <a:r>
              <a:rPr lang="en-US" altLang="ko-KR" sz="1050" dirty="0" err="1"/>
              <a:t>interaction_coefficients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 err="1"/>
              <a:t>tools.display_dataframe_to_user</a:t>
            </a:r>
            <a:r>
              <a:rPr lang="en-US" altLang="ko-KR" sz="1050" dirty="0"/>
              <a:t>(name="Interaction Timing Model MSE", </a:t>
            </a:r>
            <a:r>
              <a:rPr lang="en-US" altLang="ko-KR" sz="1050" dirty="0" err="1"/>
              <a:t>dataframe</a:t>
            </a:r>
            <a:r>
              <a:rPr lang="en-US" altLang="ko-KR" sz="1050" dirty="0"/>
              <a:t>=</a:t>
            </a:r>
            <a:r>
              <a:rPr lang="en-US" altLang="ko-KR" sz="1050" dirty="0" err="1"/>
              <a:t>pd.DataFrame</a:t>
            </a:r>
            <a:r>
              <a:rPr lang="en-US" altLang="ko-KR" sz="1050" dirty="0"/>
              <a:t>({'MSE': [</a:t>
            </a:r>
            <a:r>
              <a:rPr lang="en-US" altLang="ko-KR" sz="1050" dirty="0" err="1"/>
              <a:t>mse_interaction</a:t>
            </a:r>
            <a:r>
              <a:rPr lang="en-US" altLang="ko-KR" sz="1050" dirty="0"/>
              <a:t>]}))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9F8ECE-BB32-CD77-F4CC-FEE29534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041" y="3066999"/>
            <a:ext cx="1866969" cy="13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30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0027F5-99EB-2EAA-7C46-8071AA94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35" y="937865"/>
            <a:ext cx="4401164" cy="4982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73BB3C-A7F4-7F19-3C91-FD567B3B418A}"/>
              </a:ext>
            </a:extLst>
          </p:cNvPr>
          <p:cNvSpPr txBox="1"/>
          <p:nvPr/>
        </p:nvSpPr>
        <p:spPr>
          <a:xfrm>
            <a:off x="687421" y="1321926"/>
            <a:ext cx="4720321" cy="4107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인터랙션 타이밍 모델 결과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평균 제곱 오차</a:t>
            </a:r>
            <a:r>
              <a:rPr lang="en-US" altLang="ko-KR" sz="1600" b="1" dirty="0"/>
              <a:t>(MSE):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상호 작용 타이밍 모델은 </a:t>
            </a:r>
            <a:r>
              <a:rPr lang="en-US" altLang="ko-KR" sz="1600" dirty="0"/>
              <a:t>MSE </a:t>
            </a:r>
            <a:r>
              <a:rPr lang="en-US" altLang="ko-KR" sz="1600" b="1" dirty="0"/>
              <a:t>3.52</a:t>
            </a:r>
            <a:r>
              <a:rPr lang="ko-KR" altLang="en-US" sz="1600" dirty="0"/>
              <a:t>를 달성하여 이전 모델에 비해 약간 개선된 것으로 나타났으며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상호 작용 항이 </a:t>
            </a:r>
            <a:r>
              <a:rPr lang="en-US" altLang="ko-KR" sz="1600" dirty="0"/>
              <a:t>NRS </a:t>
            </a:r>
            <a:r>
              <a:rPr lang="ko-KR" altLang="en-US" sz="1600" dirty="0"/>
              <a:t>예측에 대한 추가 설명력을 제공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상호 작용 계수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상호 작용 항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bolus rate </a:t>
            </a:r>
            <a:r>
              <a:rPr lang="ko-KR" altLang="en-US" sz="1600" dirty="0"/>
              <a:t>및 누적 주입 부피의 조합</a:t>
            </a:r>
            <a:r>
              <a:rPr lang="en-US" altLang="ko-KR" sz="1600" dirty="0"/>
              <a:t>)</a:t>
            </a:r>
            <a:r>
              <a:rPr lang="ko-KR" altLang="en-US" sz="1600" dirty="0"/>
              <a:t>에 대한 계수 표가 표시되어 </a:t>
            </a:r>
            <a:r>
              <a:rPr lang="en-US" altLang="ko-KR" sz="1600" dirty="0"/>
              <a:t>NRS</a:t>
            </a:r>
            <a:r>
              <a:rPr lang="ko-KR" altLang="en-US" sz="1600" dirty="0"/>
              <a:t>에 가장 영향력 있는 상호 작용을 보여줌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1100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2E1433-06B3-7D17-D417-AF38BCE12735}"/>
              </a:ext>
            </a:extLst>
          </p:cNvPr>
          <p:cNvSpPr txBox="1"/>
          <p:nvPr/>
        </p:nvSpPr>
        <p:spPr>
          <a:xfrm>
            <a:off x="629263" y="462567"/>
            <a:ext cx="100682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highlight>
                  <a:srgbClr val="FFFF00"/>
                </a:highlight>
              </a:rPr>
              <a:t>환자별</a:t>
            </a:r>
            <a:r>
              <a:rPr lang="ko-KR" altLang="en-US" b="1" dirty="0">
                <a:highlight>
                  <a:srgbClr val="FFFF00"/>
                </a:highlight>
              </a:rPr>
              <a:t> 변동성 분석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다음으로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인구 통계</a:t>
            </a:r>
            <a:r>
              <a:rPr lang="en-US" altLang="ko-KR" dirty="0">
                <a:highlight>
                  <a:srgbClr val="FFFF00"/>
                </a:highlight>
              </a:rPr>
              <a:t>(</a:t>
            </a:r>
            <a:r>
              <a:rPr lang="ko-KR" altLang="en-US" b="1" dirty="0">
                <a:highlight>
                  <a:srgbClr val="FFFF00"/>
                </a:highlight>
              </a:rPr>
              <a:t>예</a:t>
            </a:r>
            <a:r>
              <a:rPr lang="en-US" altLang="ko-KR" b="1" dirty="0">
                <a:highlight>
                  <a:srgbClr val="FFFF00"/>
                </a:highlight>
              </a:rPr>
              <a:t>: </a:t>
            </a:r>
            <a:r>
              <a:rPr lang="ko-KR" altLang="en-US" b="1" dirty="0">
                <a:highlight>
                  <a:srgbClr val="FFFF00"/>
                </a:highlight>
              </a:rPr>
              <a:t>연령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en-US" altLang="ko-KR" b="1" dirty="0">
                <a:highlight>
                  <a:srgbClr val="FFFF00"/>
                </a:highlight>
              </a:rPr>
              <a:t>BMI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성별</a:t>
            </a:r>
            <a:r>
              <a:rPr lang="en-US" altLang="ko-KR" dirty="0">
                <a:highlight>
                  <a:srgbClr val="FFFF00"/>
                </a:highlight>
              </a:rPr>
              <a:t>) </a:t>
            </a:r>
            <a:r>
              <a:rPr lang="ko-KR" altLang="en-US" dirty="0">
                <a:highlight>
                  <a:srgbClr val="FFFF00"/>
                </a:highlight>
              </a:rPr>
              <a:t>및 </a:t>
            </a:r>
            <a:r>
              <a:rPr lang="ko-KR" altLang="en-US" b="1" dirty="0">
                <a:highlight>
                  <a:srgbClr val="FFFF00"/>
                </a:highlight>
              </a:rPr>
              <a:t>수술 유형</a:t>
            </a:r>
            <a:r>
              <a:rPr lang="ko-KR" altLang="en-US" dirty="0">
                <a:highlight>
                  <a:srgbClr val="FFFF00"/>
                </a:highlight>
              </a:rPr>
              <a:t>별로 환자를 그룹화하여 </a:t>
            </a:r>
            <a:r>
              <a:rPr lang="ko-KR" altLang="en-US" dirty="0" err="1">
                <a:highlight>
                  <a:srgbClr val="FFFF00"/>
                </a:highlight>
              </a:rPr>
              <a:t>볼루스</a:t>
            </a:r>
            <a:r>
              <a:rPr lang="ko-KR" altLang="en-US" dirty="0">
                <a:highlight>
                  <a:srgbClr val="FFFF00"/>
                </a:highlight>
              </a:rPr>
              <a:t> 속도 반응의 차이를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EA67F-B376-23EB-DAF8-F7B76B9F6D60}"/>
              </a:ext>
            </a:extLst>
          </p:cNvPr>
          <p:cNvSpPr txBox="1"/>
          <p:nvPr/>
        </p:nvSpPr>
        <p:spPr>
          <a:xfrm>
            <a:off x="629263" y="1663621"/>
            <a:ext cx="567105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# Group </a:t>
            </a:r>
            <a:r>
              <a:rPr lang="ko-KR" altLang="en-US" sz="1000" dirty="0" err="1"/>
              <a:t>analysis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response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demographics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endParaRPr lang="ko-KR" altLang="en-US" sz="1000" dirty="0"/>
          </a:p>
          <a:p>
            <a:r>
              <a:rPr lang="ko-KR" altLang="en-US" sz="1000" dirty="0" err="1"/>
              <a:t>group_analysis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simplified_data_cleaned.copy</a:t>
            </a:r>
            <a:r>
              <a:rPr lang="ko-KR" altLang="en-US" sz="1000" dirty="0"/>
              <a:t>()</a:t>
            </a:r>
          </a:p>
          <a:p>
            <a:r>
              <a:rPr lang="ko-KR" altLang="en-US" sz="1000" dirty="0" err="1"/>
              <a:t>group_analysis</a:t>
            </a:r>
            <a:r>
              <a:rPr lang="ko-KR" altLang="en-US" sz="1000" dirty="0"/>
              <a:t>['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'] = </a:t>
            </a:r>
            <a:r>
              <a:rPr lang="ko-KR" altLang="en-US" sz="1000" dirty="0" err="1"/>
              <a:t>df.loc</a:t>
            </a:r>
            <a:r>
              <a:rPr lang="ko-KR" altLang="en-US" sz="1000" dirty="0"/>
              <a:t>[</a:t>
            </a:r>
            <a:r>
              <a:rPr lang="ko-KR" altLang="en-US" sz="1000" dirty="0" err="1"/>
              <a:t>group_analysis.index</a:t>
            </a:r>
            <a:r>
              <a:rPr lang="ko-KR" altLang="en-US" sz="1000" dirty="0"/>
              <a:t>, '수술과']</a:t>
            </a:r>
          </a:p>
          <a:p>
            <a:r>
              <a:rPr lang="ko-KR" altLang="en-US" sz="1000" dirty="0" err="1"/>
              <a:t>group_analysis</a:t>
            </a:r>
            <a:r>
              <a:rPr lang="ko-KR" altLang="en-US" sz="1000" dirty="0"/>
              <a:t>['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'] = </a:t>
            </a:r>
            <a:r>
              <a:rPr lang="ko-KR" altLang="en-US" sz="1000" dirty="0" err="1"/>
              <a:t>df.loc</a:t>
            </a:r>
            <a:r>
              <a:rPr lang="ko-KR" altLang="en-US" sz="1000" dirty="0"/>
              <a:t>[</a:t>
            </a:r>
            <a:r>
              <a:rPr lang="ko-KR" altLang="en-US" sz="1000" dirty="0" err="1"/>
              <a:t>group_analysis.index</a:t>
            </a:r>
            <a:r>
              <a:rPr lang="ko-KR" altLang="en-US" sz="1000" dirty="0"/>
              <a:t>, '성별']</a:t>
            </a:r>
          </a:p>
          <a:p>
            <a:r>
              <a:rPr lang="ko-KR" altLang="en-US" sz="1000" dirty="0" err="1"/>
              <a:t>group_analysis</a:t>
            </a:r>
            <a:r>
              <a:rPr lang="ko-KR" altLang="en-US" sz="1000" dirty="0"/>
              <a:t>['</a:t>
            </a:r>
            <a:r>
              <a:rPr lang="ko-KR" altLang="en-US" sz="1000" dirty="0" err="1"/>
              <a:t>Age</a:t>
            </a:r>
            <a:r>
              <a:rPr lang="ko-KR" altLang="en-US" sz="1000" dirty="0"/>
              <a:t>'] = </a:t>
            </a:r>
            <a:r>
              <a:rPr lang="ko-KR" altLang="en-US" sz="1000" dirty="0" err="1"/>
              <a:t>df.loc</a:t>
            </a:r>
            <a:r>
              <a:rPr lang="ko-KR" altLang="en-US" sz="1000" dirty="0"/>
              <a:t>[</a:t>
            </a:r>
            <a:r>
              <a:rPr lang="ko-KR" altLang="en-US" sz="1000" dirty="0" err="1"/>
              <a:t>group_analysis.index</a:t>
            </a:r>
            <a:r>
              <a:rPr lang="ko-KR" altLang="en-US" sz="1000" dirty="0"/>
              <a:t>, '나이']</a:t>
            </a:r>
          </a:p>
          <a:p>
            <a:r>
              <a:rPr lang="ko-KR" altLang="en-US" sz="1000" dirty="0" err="1"/>
              <a:t>group_analysis</a:t>
            </a:r>
            <a:r>
              <a:rPr lang="ko-KR" altLang="en-US" sz="1000" dirty="0"/>
              <a:t>['BMI'] = </a:t>
            </a:r>
            <a:r>
              <a:rPr lang="ko-KR" altLang="en-US" sz="1000" dirty="0" err="1"/>
              <a:t>df.loc</a:t>
            </a:r>
            <a:r>
              <a:rPr lang="ko-KR" altLang="en-US" sz="1000" dirty="0"/>
              <a:t>[</a:t>
            </a:r>
            <a:r>
              <a:rPr lang="ko-KR" altLang="en-US" sz="1000" dirty="0" err="1"/>
              <a:t>group_analysis.index</a:t>
            </a:r>
            <a:r>
              <a:rPr lang="ko-KR" altLang="en-US" sz="1000" dirty="0"/>
              <a:t>, '체중'] / ((</a:t>
            </a:r>
            <a:r>
              <a:rPr lang="ko-KR" altLang="en-US" sz="1000" dirty="0" err="1"/>
              <a:t>df.loc</a:t>
            </a:r>
            <a:r>
              <a:rPr lang="ko-KR" altLang="en-US" sz="1000" dirty="0"/>
              <a:t>[</a:t>
            </a:r>
            <a:r>
              <a:rPr lang="ko-KR" altLang="en-US" sz="1000" dirty="0" err="1"/>
              <a:t>group_analysis.index</a:t>
            </a:r>
            <a:r>
              <a:rPr lang="ko-KR" altLang="en-US" sz="1000" dirty="0"/>
              <a:t>, '신장'] / 100) ** 2)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Group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gender</a:t>
            </a:r>
            <a:endParaRPr lang="ko-KR" altLang="en-US" sz="1000" dirty="0"/>
          </a:p>
          <a:p>
            <a:r>
              <a:rPr lang="ko-KR" altLang="en-US" sz="1000" dirty="0" err="1"/>
              <a:t>grouped_response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group_analysis.groupby</a:t>
            </a:r>
            <a:r>
              <a:rPr lang="ko-KR" altLang="en-US" sz="1000" dirty="0"/>
              <a:t>(['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', '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']).</a:t>
            </a:r>
            <a:r>
              <a:rPr lang="ko-KR" altLang="en-US" sz="1000" dirty="0" err="1"/>
              <a:t>agg</a:t>
            </a:r>
            <a:r>
              <a:rPr lang="ko-KR" altLang="en-US" sz="1000" dirty="0"/>
              <a:t>(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Mean_NRS</a:t>
            </a:r>
            <a:r>
              <a:rPr lang="ko-KR" altLang="en-US" sz="1000" dirty="0"/>
              <a:t>=('Avg_nrs_pod0', '</a:t>
            </a:r>
            <a:r>
              <a:rPr lang="ko-KR" altLang="en-US" sz="1000" dirty="0" err="1"/>
              <a:t>mean</a:t>
            </a:r>
            <a:r>
              <a:rPr lang="ko-KR" altLang="en-US" sz="1000" dirty="0"/>
              <a:t>'),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Mean_Bolus_Rate</a:t>
            </a:r>
            <a:r>
              <a:rPr lang="ko-KR" altLang="en-US" sz="1000" dirty="0"/>
              <a:t>=('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/</a:t>
            </a:r>
            <a:r>
              <a:rPr lang="ko-KR" altLang="en-US" sz="1000" dirty="0" err="1"/>
              <a:t>hour</a:t>
            </a:r>
            <a:r>
              <a:rPr lang="ko-KR" altLang="en-US" sz="1000" dirty="0"/>
              <a:t>)', '</a:t>
            </a:r>
            <a:r>
              <a:rPr lang="ko-KR" altLang="en-US" sz="1000" dirty="0" err="1"/>
              <a:t>mean</a:t>
            </a:r>
            <a:r>
              <a:rPr lang="ko-KR" altLang="en-US" sz="1000" dirty="0"/>
              <a:t>'),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Count</a:t>
            </a:r>
            <a:r>
              <a:rPr lang="ko-KR" altLang="en-US" sz="1000" dirty="0"/>
              <a:t>=('Avg_nrs_pod0', '</a:t>
            </a:r>
            <a:r>
              <a:rPr lang="ko-KR" altLang="en-US" sz="1000" dirty="0" err="1"/>
              <a:t>count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/>
              <a:t>).</a:t>
            </a:r>
            <a:r>
              <a:rPr lang="ko-KR" altLang="en-US" sz="1000" dirty="0" err="1"/>
              <a:t>reset_index</a:t>
            </a:r>
            <a:r>
              <a:rPr lang="ko-KR" altLang="en-US" sz="1000" dirty="0"/>
              <a:t>()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Display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grouped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analysis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to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user</a:t>
            </a:r>
            <a:endParaRPr lang="ko-KR" altLang="en-US" sz="1000" dirty="0"/>
          </a:p>
          <a:p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Response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grouped_response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Visualization</a:t>
            </a:r>
            <a:r>
              <a:rPr lang="ko-KR" altLang="en-US" sz="1000" dirty="0"/>
              <a:t>: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vs</a:t>
            </a:r>
            <a:r>
              <a:rPr lang="ko-KR" altLang="en-US" sz="1000" dirty="0"/>
              <a:t>. NRS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endParaRPr lang="ko-KR" altLang="en-US" sz="1000" dirty="0"/>
          </a:p>
          <a:p>
            <a:r>
              <a:rPr lang="ko-KR" altLang="en-US" sz="1000" dirty="0" err="1"/>
              <a:t>plt.figure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figsize</a:t>
            </a:r>
            <a:r>
              <a:rPr lang="ko-KR" altLang="en-US" sz="1000" dirty="0"/>
              <a:t>=(12, 8))</a:t>
            </a:r>
          </a:p>
          <a:p>
            <a:r>
              <a:rPr lang="ko-KR" altLang="en-US" sz="1000" dirty="0" err="1"/>
              <a:t>sns.scatterplot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=</a:t>
            </a:r>
            <a:r>
              <a:rPr lang="ko-KR" altLang="en-US" sz="1000" dirty="0" err="1"/>
              <a:t>grouped_response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Mean_Bolus_Rate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y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Mean_NRS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hue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style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s</a:t>
            </a:r>
            <a:r>
              <a:rPr lang="ko-KR" altLang="en-US" sz="1000" dirty="0"/>
              <a:t>=100, </a:t>
            </a:r>
            <a:r>
              <a:rPr lang="ko-KR" altLang="en-US" sz="1000" dirty="0" err="1"/>
              <a:t>palette</a:t>
            </a:r>
            <a:r>
              <a:rPr lang="ko-KR" altLang="en-US" sz="1000" dirty="0"/>
              <a:t>='tab10')</a:t>
            </a:r>
          </a:p>
          <a:p>
            <a:r>
              <a:rPr lang="ko-KR" altLang="en-US" sz="1000" dirty="0" err="1"/>
              <a:t>plt.title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vs</a:t>
            </a:r>
            <a:r>
              <a:rPr lang="ko-KR" altLang="en-US" sz="1000" dirty="0"/>
              <a:t>. NRS 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")</a:t>
            </a:r>
          </a:p>
          <a:p>
            <a:r>
              <a:rPr lang="ko-KR" altLang="en-US" sz="1000" dirty="0" err="1"/>
              <a:t>plt.xlabel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Mean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/</a:t>
            </a:r>
            <a:r>
              <a:rPr lang="ko-KR" altLang="en-US" sz="1000" dirty="0" err="1"/>
              <a:t>hour</a:t>
            </a:r>
            <a:r>
              <a:rPr lang="ko-KR" altLang="en-US" sz="1000" dirty="0"/>
              <a:t>)")</a:t>
            </a:r>
          </a:p>
          <a:p>
            <a:r>
              <a:rPr lang="ko-KR" altLang="en-US" sz="1000" dirty="0" err="1"/>
              <a:t>plt.ylabel</a:t>
            </a:r>
            <a:r>
              <a:rPr lang="ko-KR" altLang="en-US" sz="1000" dirty="0"/>
              <a:t>("</a:t>
            </a:r>
            <a:r>
              <a:rPr lang="ko-KR" altLang="en-US" sz="1000" dirty="0" err="1"/>
              <a:t>Mean</a:t>
            </a:r>
            <a:r>
              <a:rPr lang="ko-KR" altLang="en-US" sz="1000" dirty="0"/>
              <a:t> NRS")</a:t>
            </a:r>
          </a:p>
          <a:p>
            <a:r>
              <a:rPr lang="ko-KR" altLang="en-US" sz="1000" dirty="0" err="1"/>
              <a:t>plt.legend</a:t>
            </a:r>
            <a:r>
              <a:rPr lang="ko-KR" altLang="en-US" sz="1000" dirty="0"/>
              <a:t>(</a:t>
            </a:r>
            <a:r>
              <a:rPr lang="ko-KR" altLang="en-US" sz="1000" dirty="0" err="1"/>
              <a:t>title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", </a:t>
            </a:r>
            <a:r>
              <a:rPr lang="ko-KR" altLang="en-US" sz="1000" dirty="0" err="1"/>
              <a:t>bbox_to_anchor</a:t>
            </a:r>
            <a:r>
              <a:rPr lang="ko-KR" altLang="en-US" sz="1000" dirty="0"/>
              <a:t>=(1.05, 1), </a:t>
            </a:r>
            <a:r>
              <a:rPr lang="ko-KR" altLang="en-US" sz="1000" dirty="0" err="1"/>
              <a:t>loc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upper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left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 err="1"/>
              <a:t>plt.show</a:t>
            </a:r>
            <a:r>
              <a:rPr lang="ko-KR" altLang="en-US" sz="1000" dirty="0"/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59C6B-8633-CD82-CB37-637218BF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17" y="2890157"/>
            <a:ext cx="5752165" cy="36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32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271685-2B7F-D76F-E736-2E03C042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64" y="0"/>
            <a:ext cx="64237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8E36D-36AC-D6EE-CA4F-2200EEA58B29}"/>
              </a:ext>
            </a:extLst>
          </p:cNvPr>
          <p:cNvSpPr txBox="1"/>
          <p:nvPr/>
        </p:nvSpPr>
        <p:spPr>
          <a:xfrm>
            <a:off x="125695" y="0"/>
            <a:ext cx="5516869" cy="669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개별 변동성 분석의 통찰력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수술 유형 및 성별에 따른 </a:t>
            </a:r>
            <a:r>
              <a:rPr lang="ko-KR" altLang="en-US" sz="1600" b="1" dirty="0" err="1"/>
              <a:t>볼루스</a:t>
            </a:r>
            <a:r>
              <a:rPr lang="ko-KR" altLang="en-US" sz="1600" b="1" dirty="0"/>
              <a:t> 반응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상세 표에는 각 수술 유형 및 성별에 대한 평균 </a:t>
            </a:r>
            <a:r>
              <a:rPr lang="en-US" altLang="ko-KR" sz="1600" dirty="0"/>
              <a:t>NRS, </a:t>
            </a:r>
            <a:r>
              <a:rPr lang="ko-KR" altLang="en-US" sz="1600" dirty="0" err="1"/>
              <a:t>볼루스</a:t>
            </a:r>
            <a:r>
              <a:rPr lang="ko-KR" altLang="en-US" sz="1600" dirty="0"/>
              <a:t> 비율 및 환자 수가 요약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관찰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이비인후과</a:t>
            </a:r>
            <a:r>
              <a:rPr lang="en-US" altLang="ko-KR" sz="1600" b="1" dirty="0"/>
              <a:t>(Ear, Nose, Throat)</a:t>
            </a:r>
            <a:r>
              <a:rPr lang="ko-KR" altLang="en-US" sz="1600" dirty="0"/>
              <a:t>와 같은 특정 수술은 중간 정도의 </a:t>
            </a:r>
            <a:r>
              <a:rPr lang="ko-KR" altLang="en-US" sz="1600" dirty="0" err="1"/>
              <a:t>볼루스</a:t>
            </a:r>
            <a:r>
              <a:rPr lang="ko-KR" altLang="en-US" sz="1600" dirty="0"/>
              <a:t> 비율에도 불구하고 </a:t>
            </a:r>
            <a:r>
              <a:rPr lang="en-US" altLang="ko-KR" sz="1600" dirty="0"/>
              <a:t>NRS</a:t>
            </a:r>
            <a:r>
              <a:rPr lang="ko-KR" altLang="en-US" sz="1600" dirty="0"/>
              <a:t>가 현저히 높아 잠재적인 </a:t>
            </a:r>
            <a:r>
              <a:rPr lang="ko-KR" altLang="en-US" sz="1600" dirty="0" err="1"/>
              <a:t>미충족</a:t>
            </a:r>
            <a:r>
              <a:rPr lang="ko-KR" altLang="en-US" sz="1600" dirty="0"/>
              <a:t> 통증 관리 필요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산부인과</a:t>
            </a:r>
            <a:r>
              <a:rPr lang="en-US" altLang="ko-KR" sz="1600" b="1" dirty="0"/>
              <a:t>(OBSTETRIC)</a:t>
            </a:r>
            <a:r>
              <a:rPr lang="ko-KR" altLang="en-US" sz="1600" dirty="0"/>
              <a:t>와 같은 일부 수술에서는 남성 환자가 비슷한 </a:t>
            </a:r>
            <a:r>
              <a:rPr lang="ko-KR" altLang="en-US" sz="1600" dirty="0" err="1"/>
              <a:t>볼루스</a:t>
            </a:r>
            <a:r>
              <a:rPr lang="ko-KR" altLang="en-US" sz="1600" dirty="0"/>
              <a:t> 비율로 더 낮은 </a:t>
            </a:r>
            <a:r>
              <a:rPr lang="en-US" altLang="ko-KR" sz="1600" dirty="0"/>
              <a:t>NRS</a:t>
            </a:r>
            <a:r>
              <a:rPr lang="ko-KR" altLang="en-US" sz="1600" dirty="0"/>
              <a:t>를 보이는 경우 성별 차이가 존재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 err="1"/>
              <a:t>산점도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볼루스</a:t>
            </a:r>
            <a:r>
              <a:rPr lang="ko-KR" altLang="en-US" sz="1600" b="1" dirty="0"/>
              <a:t> 비율 대 </a:t>
            </a:r>
            <a:r>
              <a:rPr lang="en-US" altLang="ko-KR" sz="1600" b="1" dirty="0"/>
              <a:t>NRS: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수술 유형 및 성별에 따른 추세를 보여줍니다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CS(</a:t>
            </a:r>
            <a:r>
              <a:rPr lang="ko-KR" altLang="en-US" sz="1600" b="1" dirty="0"/>
              <a:t>심장 수술</a:t>
            </a:r>
            <a:r>
              <a:rPr lang="en-US" altLang="ko-KR" sz="1600" b="1" dirty="0"/>
              <a:t>)</a:t>
            </a:r>
            <a:r>
              <a:rPr lang="ko-KR" altLang="en-US" sz="1600" dirty="0"/>
              <a:t>와 같은 수술은 </a:t>
            </a:r>
            <a:r>
              <a:rPr lang="en-US" altLang="ko-KR" sz="1600" dirty="0"/>
              <a:t>NRS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볼루스</a:t>
            </a:r>
            <a:r>
              <a:rPr lang="ko-KR" altLang="en-US" sz="1600" dirty="0"/>
              <a:t> 비율이 낮아 효과적인 통증 관리를 반영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이비인후과 및 </a:t>
            </a:r>
            <a:r>
              <a:rPr lang="en-US" altLang="ko-KR" sz="1600" b="1" dirty="0"/>
              <a:t>PS(</a:t>
            </a:r>
            <a:r>
              <a:rPr lang="ko-KR" altLang="en-US" sz="1600" b="1" dirty="0"/>
              <a:t>성형외과</a:t>
            </a:r>
            <a:r>
              <a:rPr lang="en-US" altLang="ko-KR" sz="1600" b="1" dirty="0"/>
              <a:t>)</a:t>
            </a:r>
            <a:r>
              <a:rPr lang="ko-KR" altLang="en-US" sz="1600" dirty="0"/>
              <a:t>는 </a:t>
            </a:r>
            <a:r>
              <a:rPr lang="en-US" altLang="ko-KR" sz="1600" dirty="0"/>
              <a:t>NRS</a:t>
            </a:r>
            <a:r>
              <a:rPr lang="ko-KR" altLang="en-US" sz="1600" dirty="0"/>
              <a:t>가 더 높은 이상치를 보여주며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환자 반응의 변동성 또는 부적절한 투여하고 있음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2274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0BD428-2EE6-21E1-3FD8-B800CCA03B56}"/>
              </a:ext>
            </a:extLst>
          </p:cNvPr>
          <p:cNvSpPr txBox="1"/>
          <p:nvPr/>
        </p:nvSpPr>
        <p:spPr>
          <a:xfrm>
            <a:off x="462115" y="256090"/>
            <a:ext cx="11228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개인화된 예측을 위한 모델 개선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이제 추가적인 환자 수준 기능</a:t>
            </a:r>
            <a:r>
              <a:rPr lang="en-US" altLang="ko-KR" dirty="0">
                <a:highlight>
                  <a:srgbClr val="FFFF00"/>
                </a:highlight>
              </a:rPr>
              <a:t>(</a:t>
            </a:r>
            <a:r>
              <a:rPr lang="ko-KR" altLang="en-US" dirty="0">
                <a:highlight>
                  <a:srgbClr val="FFFF00"/>
                </a:highlight>
              </a:rPr>
              <a:t>예</a:t>
            </a:r>
            <a:r>
              <a:rPr lang="en-US" altLang="ko-KR" dirty="0">
                <a:highlight>
                  <a:srgbClr val="FFFF00"/>
                </a:highlight>
              </a:rPr>
              <a:t>: BMI, </a:t>
            </a:r>
            <a:r>
              <a:rPr lang="ko-KR" altLang="en-US" dirty="0">
                <a:highlight>
                  <a:srgbClr val="FFFF00"/>
                </a:highlight>
              </a:rPr>
              <a:t>연령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수술 유형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r>
              <a:rPr lang="ko-KR" altLang="en-US" dirty="0">
                <a:highlight>
                  <a:srgbClr val="FFFF00"/>
                </a:highlight>
              </a:rPr>
              <a:t>을 예측 모델에 통합하여 </a:t>
            </a:r>
            <a:r>
              <a:rPr lang="en-US" altLang="ko-KR" dirty="0">
                <a:highlight>
                  <a:srgbClr val="FFFF00"/>
                </a:highlight>
              </a:rPr>
              <a:t>NRS </a:t>
            </a:r>
            <a:r>
              <a:rPr lang="ko-KR" altLang="en-US" dirty="0">
                <a:highlight>
                  <a:srgbClr val="FFFF00"/>
                </a:highlight>
              </a:rPr>
              <a:t>예측을 개인화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009A3-A5A5-A454-3405-3D292535F110}"/>
              </a:ext>
            </a:extLst>
          </p:cNvPr>
          <p:cNvSpPr txBox="1"/>
          <p:nvPr/>
        </p:nvSpPr>
        <p:spPr>
          <a:xfrm>
            <a:off x="176979" y="1078089"/>
            <a:ext cx="970443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# </a:t>
            </a:r>
            <a:r>
              <a:rPr lang="ko-KR" altLang="en-US" sz="1000" dirty="0" err="1"/>
              <a:t>Prepare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personalized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predictive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modeling</a:t>
            </a:r>
            <a:endParaRPr lang="ko-KR" altLang="en-US" sz="1000" dirty="0"/>
          </a:p>
          <a:p>
            <a:r>
              <a:rPr lang="ko-KR" altLang="en-US" sz="1000" dirty="0" err="1"/>
              <a:t>personalized_features</a:t>
            </a:r>
            <a:r>
              <a:rPr lang="ko-KR" altLang="en-US" sz="1000" dirty="0"/>
              <a:t> = ['6_TOTAL_VOL_CUM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'9_TOTAL_VOL_CUM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)', '</a:t>
            </a:r>
            <a:r>
              <a:rPr lang="ko-KR" altLang="en-US" sz="1000" dirty="0" err="1"/>
              <a:t>Bolus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Rate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mL</a:t>
            </a:r>
            <a:r>
              <a:rPr lang="ko-KR" altLang="en-US" sz="1000" dirty="0"/>
              <a:t>/</a:t>
            </a:r>
            <a:r>
              <a:rPr lang="ko-KR" altLang="en-US" sz="1000" dirty="0" err="1"/>
              <a:t>hour</a:t>
            </a:r>
            <a:r>
              <a:rPr lang="ko-KR" altLang="en-US" sz="1000" dirty="0"/>
              <a:t>)', </a:t>
            </a:r>
          </a:p>
          <a:p>
            <a:r>
              <a:rPr lang="ko-KR" altLang="en-US" sz="1000" dirty="0"/>
              <a:t>                         '</a:t>
            </a:r>
            <a:r>
              <a:rPr lang="ko-KR" altLang="en-US" sz="1000" dirty="0" err="1"/>
              <a:t>Age</a:t>
            </a:r>
            <a:r>
              <a:rPr lang="ko-KR" altLang="en-US" sz="1000" dirty="0"/>
              <a:t>', 'BMI', '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', '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']</a:t>
            </a:r>
          </a:p>
          <a:p>
            <a:r>
              <a:rPr lang="ko-KR" altLang="en-US" sz="1000" dirty="0" err="1"/>
              <a:t>personalized_data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group_analysis.dropna</a:t>
            </a:r>
            <a:r>
              <a:rPr lang="ko-KR" altLang="en-US" sz="1000" dirty="0"/>
              <a:t>(</a:t>
            </a:r>
            <a:r>
              <a:rPr lang="ko-KR" altLang="en-US" sz="1000" dirty="0" err="1"/>
              <a:t>subset</a:t>
            </a:r>
            <a:r>
              <a:rPr lang="ko-KR" altLang="en-US" sz="1000" dirty="0"/>
              <a:t>=</a:t>
            </a:r>
            <a:r>
              <a:rPr lang="ko-KR" altLang="en-US" sz="1000" dirty="0" err="1"/>
              <a:t>personalized_features</a:t>
            </a:r>
            <a:r>
              <a:rPr lang="ko-KR" altLang="en-US" sz="1000" dirty="0"/>
              <a:t> + ['Avg_nrs_pod0'])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One-</a:t>
            </a:r>
            <a:r>
              <a:rPr lang="ko-KR" altLang="en-US" sz="1000" dirty="0" err="1"/>
              <a:t>hot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encode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categorical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features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personalized_data_encoded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pd.get_dummies</a:t>
            </a:r>
            <a:r>
              <a:rPr lang="ko-KR" altLang="en-US" sz="1000" dirty="0"/>
              <a:t>(</a:t>
            </a:r>
            <a:r>
              <a:rPr lang="ko-KR" altLang="en-US" sz="1000" dirty="0" err="1"/>
              <a:t>personalized_data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columns</a:t>
            </a:r>
            <a:r>
              <a:rPr lang="ko-KR" altLang="en-US" sz="1000" dirty="0"/>
              <a:t>=['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', '</a:t>
            </a:r>
            <a:r>
              <a:rPr lang="ko-KR" altLang="en-US" sz="1000" dirty="0" err="1"/>
              <a:t>Gender</a:t>
            </a:r>
            <a:r>
              <a:rPr lang="ko-KR" altLang="en-US" sz="1000" dirty="0"/>
              <a:t>'], </a:t>
            </a:r>
            <a:r>
              <a:rPr lang="ko-KR" altLang="en-US" sz="1000" dirty="0" err="1"/>
              <a:t>drop_first</a:t>
            </a:r>
            <a:r>
              <a:rPr lang="ko-KR" altLang="en-US" sz="1000" dirty="0"/>
              <a:t>=</a:t>
            </a:r>
            <a:r>
              <a:rPr lang="ko-KR" altLang="en-US" sz="1000" dirty="0" err="1"/>
              <a:t>True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Define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features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target</a:t>
            </a:r>
            <a:endParaRPr lang="ko-KR" altLang="en-US" sz="1000" dirty="0"/>
          </a:p>
          <a:p>
            <a:r>
              <a:rPr lang="ko-KR" altLang="en-US" sz="1000" dirty="0" err="1"/>
              <a:t>X_personalized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personalized_data_encoded.drop</a:t>
            </a:r>
            <a:r>
              <a:rPr lang="ko-KR" altLang="en-US" sz="1000" dirty="0"/>
              <a:t>(</a:t>
            </a:r>
            <a:r>
              <a:rPr lang="ko-KR" altLang="en-US" sz="1000" dirty="0" err="1"/>
              <a:t>columns</a:t>
            </a:r>
            <a:r>
              <a:rPr lang="ko-KR" altLang="en-US" sz="1000" dirty="0"/>
              <a:t>=['Avg_nrs_pod0'])</a:t>
            </a:r>
          </a:p>
          <a:p>
            <a:r>
              <a:rPr lang="ko-KR" altLang="en-US" sz="1000" dirty="0" err="1"/>
              <a:t>y_personalized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personalized_data_encoded</a:t>
            </a:r>
            <a:r>
              <a:rPr lang="ko-KR" altLang="en-US" sz="1000" dirty="0"/>
              <a:t>['Avg_nrs_pod0']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Train-test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split</a:t>
            </a:r>
            <a:endParaRPr lang="ko-KR" altLang="en-US" sz="1000" dirty="0"/>
          </a:p>
          <a:p>
            <a:r>
              <a:rPr lang="ko-KR" altLang="en-US" sz="1000" dirty="0" err="1"/>
              <a:t>X_train_p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X_test_p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y_train_p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y_test_p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train_test_split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X_personalized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y_personalized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test_size</a:t>
            </a:r>
            <a:r>
              <a:rPr lang="ko-KR" altLang="en-US" sz="1000" dirty="0"/>
              <a:t>=0.3, </a:t>
            </a:r>
            <a:r>
              <a:rPr lang="ko-KR" altLang="en-US" sz="1000" dirty="0" err="1"/>
              <a:t>random_state</a:t>
            </a:r>
            <a:r>
              <a:rPr lang="ko-KR" altLang="en-US" sz="1000" dirty="0"/>
              <a:t>=42)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Train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Random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Regressor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personalized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prediction</a:t>
            </a:r>
            <a:endParaRPr lang="ko-KR" altLang="en-US" sz="1000" dirty="0"/>
          </a:p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sklearn.ensemble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RandomForestRegressor</a:t>
            </a:r>
            <a:endParaRPr lang="ko-KR" altLang="en-US" sz="1000" dirty="0"/>
          </a:p>
          <a:p>
            <a:r>
              <a:rPr lang="ko-KR" altLang="en-US" sz="1000" dirty="0" err="1"/>
              <a:t>personalized_model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RandomForestRegressor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random_state</a:t>
            </a:r>
            <a:r>
              <a:rPr lang="ko-KR" altLang="en-US" sz="1000" dirty="0"/>
              <a:t>=42, </a:t>
            </a:r>
            <a:r>
              <a:rPr lang="ko-KR" altLang="en-US" sz="1000" dirty="0" err="1"/>
              <a:t>n_estimators</a:t>
            </a:r>
            <a:r>
              <a:rPr lang="ko-KR" altLang="en-US" sz="1000" dirty="0"/>
              <a:t>=100)</a:t>
            </a:r>
          </a:p>
          <a:p>
            <a:r>
              <a:rPr lang="ko-KR" altLang="en-US" sz="1000" dirty="0" err="1"/>
              <a:t>personalized_model.fit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X_train_p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y_train_p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Predict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evaluate</a:t>
            </a:r>
            <a:endParaRPr lang="ko-KR" altLang="en-US" sz="1000" dirty="0"/>
          </a:p>
          <a:p>
            <a:r>
              <a:rPr lang="ko-KR" altLang="en-US" sz="1000" dirty="0" err="1"/>
              <a:t>y_pred_personalized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personalized_model.predict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X_test_p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mse_personalized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mean_squared_error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y_test_p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y_pred_personalized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Feature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importances</a:t>
            </a:r>
            <a:endParaRPr lang="ko-KR" altLang="en-US" sz="1000" dirty="0"/>
          </a:p>
          <a:p>
            <a:r>
              <a:rPr lang="ko-KR" altLang="en-US" sz="1000" dirty="0" err="1"/>
              <a:t>feature_importances_personalized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pd.DataFrame</a:t>
            </a:r>
            <a:r>
              <a:rPr lang="ko-KR" altLang="en-US" sz="1000" dirty="0"/>
              <a:t>({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Feature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X_personalized.columns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Importance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personalized_model.feature_importances</a:t>
            </a:r>
            <a:r>
              <a:rPr lang="ko-KR" altLang="en-US" sz="1000" dirty="0"/>
              <a:t>_</a:t>
            </a:r>
          </a:p>
          <a:p>
            <a:r>
              <a:rPr lang="ko-KR" altLang="en-US" sz="1000" dirty="0"/>
              <a:t>}).</a:t>
            </a:r>
            <a:r>
              <a:rPr lang="ko-KR" altLang="en-US" sz="1000" dirty="0" err="1"/>
              <a:t>sort_values</a:t>
            </a:r>
            <a:r>
              <a:rPr lang="ko-KR" altLang="en-US" sz="1000" dirty="0"/>
              <a:t>(</a:t>
            </a:r>
            <a:r>
              <a:rPr lang="ko-KR" altLang="en-US" sz="1000" dirty="0" err="1"/>
              <a:t>by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Importance</a:t>
            </a:r>
            <a:r>
              <a:rPr lang="ko-KR" altLang="en-US" sz="1000" dirty="0"/>
              <a:t>', </a:t>
            </a:r>
            <a:r>
              <a:rPr lang="ko-KR" altLang="en-US" sz="1000" dirty="0" err="1"/>
              <a:t>ascending</a:t>
            </a:r>
            <a:r>
              <a:rPr lang="ko-KR" altLang="en-US" sz="1000" dirty="0"/>
              <a:t>=</a:t>
            </a:r>
            <a:r>
              <a:rPr lang="ko-KR" altLang="en-US" sz="1000" dirty="0" err="1"/>
              <a:t>False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Display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results</a:t>
            </a:r>
            <a:endParaRPr lang="ko-KR" altLang="en-US" sz="1000" dirty="0"/>
          </a:p>
          <a:p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Personalized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Feature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Importances</a:t>
            </a:r>
            <a:r>
              <a:rPr lang="ko-KR" altLang="en-US" sz="1000" dirty="0"/>
              <a:t>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feature_importances_personalized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Personalized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 MSE",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pd.DataFrame</a:t>
            </a:r>
            <a:r>
              <a:rPr lang="ko-KR" altLang="en-US" sz="1000" dirty="0"/>
              <a:t>({'MSE': [</a:t>
            </a:r>
            <a:r>
              <a:rPr lang="ko-KR" altLang="en-US" sz="1000" dirty="0" err="1"/>
              <a:t>mse_personalized</a:t>
            </a:r>
            <a:r>
              <a:rPr lang="ko-KR" altLang="en-US" sz="1000" dirty="0"/>
              <a:t>]}))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E6C21C-D0D1-5B92-8CB3-8FC280DE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002" y="4032395"/>
            <a:ext cx="2148686" cy="150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92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C5A2E6-2F15-ACFE-89A7-3E0E7800C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81877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8ED1AD-B374-3120-66D3-DF0BFE9415B6}"/>
              </a:ext>
            </a:extLst>
          </p:cNvPr>
          <p:cNvSpPr txBox="1"/>
          <p:nvPr/>
        </p:nvSpPr>
        <p:spPr>
          <a:xfrm>
            <a:off x="746414" y="553314"/>
            <a:ext cx="4454850" cy="4476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개인화된 예측 모델 결과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평균 제곱 오차</a:t>
            </a:r>
            <a:r>
              <a:rPr lang="en-US" altLang="ko-KR" sz="1600" b="1" dirty="0"/>
              <a:t>(MSE):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개인화된 예측 모델은 </a:t>
            </a:r>
            <a:r>
              <a:rPr lang="en-US" altLang="ko-KR" sz="1600" b="1" dirty="0"/>
              <a:t>3.72</a:t>
            </a:r>
            <a:r>
              <a:rPr lang="ko-KR" altLang="en-US" sz="1600" dirty="0"/>
              <a:t>의 </a:t>
            </a:r>
            <a:r>
              <a:rPr lang="en-US" altLang="ko-KR" sz="1600" dirty="0"/>
              <a:t>MSE</a:t>
            </a:r>
            <a:r>
              <a:rPr lang="ko-KR" altLang="en-US" sz="1600" dirty="0"/>
              <a:t>를 달성하여 환자 수준 기능을 통합하여 </a:t>
            </a:r>
            <a:r>
              <a:rPr lang="en-US" altLang="ko-KR" sz="1600" dirty="0"/>
              <a:t>NRS</a:t>
            </a:r>
            <a:r>
              <a:rPr lang="ko-KR" altLang="en-US" sz="1600" dirty="0"/>
              <a:t>를 예측할 수 있는 능력을 입증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기능 중요도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테이블에는 누적 주입량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볼루스</a:t>
            </a:r>
            <a:r>
              <a:rPr lang="ko-KR" altLang="en-US" sz="1600" dirty="0"/>
              <a:t> 속도</a:t>
            </a:r>
            <a:r>
              <a:rPr lang="en-US" altLang="ko-KR" sz="1600" dirty="0"/>
              <a:t>, </a:t>
            </a:r>
            <a:r>
              <a:rPr lang="ko-KR" altLang="en-US" sz="1600" dirty="0"/>
              <a:t>인구 통계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BMI, </a:t>
            </a:r>
            <a:r>
              <a:rPr lang="ko-KR" altLang="en-US" sz="1600" dirty="0"/>
              <a:t>연령</a:t>
            </a:r>
            <a:r>
              <a:rPr lang="en-US" altLang="ko-KR" sz="1600" dirty="0"/>
              <a:t>) </a:t>
            </a:r>
            <a:r>
              <a:rPr lang="ko-KR" altLang="en-US" sz="1600" dirty="0"/>
              <a:t>및 수술 유형과 같은 기능의 상대적 중요도가 표시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주요 예측 변수</a:t>
            </a:r>
            <a:r>
              <a:rPr lang="ko-KR" altLang="en-US" sz="1600" dirty="0"/>
              <a:t>에는 주입량과 </a:t>
            </a:r>
            <a:r>
              <a:rPr lang="ko-KR" altLang="en-US" sz="1600" dirty="0" err="1"/>
              <a:t>볼루스</a:t>
            </a:r>
            <a:r>
              <a:rPr lang="ko-KR" altLang="en-US" sz="1600" dirty="0"/>
              <a:t> 속도가 포함되며</a:t>
            </a:r>
            <a:r>
              <a:rPr lang="en-US" altLang="ko-KR" sz="1600" dirty="0"/>
              <a:t>, </a:t>
            </a:r>
            <a:r>
              <a:rPr lang="ko-KR" altLang="en-US" sz="1600" dirty="0"/>
              <a:t>인구 통계학적 및 </a:t>
            </a:r>
            <a:r>
              <a:rPr lang="ko-KR" altLang="en-US" sz="1600" dirty="0" err="1"/>
              <a:t>수술별</a:t>
            </a:r>
            <a:r>
              <a:rPr lang="ko-KR" altLang="en-US" sz="1600" dirty="0"/>
              <a:t> 요인이 추가적인 설명력을 제공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33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004DB8-B072-7135-855D-C96E0DCA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08" y="360243"/>
            <a:ext cx="3996741" cy="6345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852D3C-5C24-0CE3-7214-D18CB11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0243"/>
            <a:ext cx="4779825" cy="649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68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B6F4E5-C951-F388-8BE7-766C4AF1F1B6}"/>
              </a:ext>
            </a:extLst>
          </p:cNvPr>
          <p:cNvSpPr txBox="1"/>
          <p:nvPr/>
        </p:nvSpPr>
        <p:spPr>
          <a:xfrm>
            <a:off x="285136" y="158616"/>
            <a:ext cx="81607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기능 중요도 해석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주요 기능과 </a:t>
            </a:r>
            <a:r>
              <a:rPr lang="en-US" altLang="ko-KR" dirty="0">
                <a:highlight>
                  <a:srgbClr val="FFFF00"/>
                </a:highlight>
              </a:rPr>
              <a:t>NRS </a:t>
            </a:r>
            <a:r>
              <a:rPr lang="ko-KR" altLang="en-US" dirty="0">
                <a:highlight>
                  <a:srgbClr val="FFFF00"/>
                </a:highlight>
              </a:rPr>
              <a:t>예측에 대한 기여도를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AD76E-A413-E030-DF26-5F76BCE40425}"/>
              </a:ext>
            </a:extLst>
          </p:cNvPr>
          <p:cNvSpPr txBox="1"/>
          <p:nvPr/>
        </p:nvSpPr>
        <p:spPr>
          <a:xfrm>
            <a:off x="373625" y="1038938"/>
            <a:ext cx="1022554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# </a:t>
            </a:r>
            <a:r>
              <a:rPr lang="ko-KR" altLang="en-US" sz="1100" dirty="0" err="1"/>
              <a:t>Extract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top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features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from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importance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table</a:t>
            </a:r>
            <a:endParaRPr lang="ko-KR" altLang="en-US" sz="1100" dirty="0"/>
          </a:p>
          <a:p>
            <a:r>
              <a:rPr lang="ko-KR" altLang="en-US" sz="1100" dirty="0" err="1"/>
              <a:t>top_features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feature_importances_personalized.sort_values</a:t>
            </a:r>
            <a:r>
              <a:rPr lang="ko-KR" altLang="en-US" sz="1100" dirty="0"/>
              <a:t>(</a:t>
            </a:r>
            <a:r>
              <a:rPr lang="ko-KR" altLang="en-US" sz="1100" dirty="0" err="1"/>
              <a:t>by</a:t>
            </a:r>
            <a:r>
              <a:rPr lang="ko-KR" altLang="en-US" sz="1100" dirty="0"/>
              <a:t>='</a:t>
            </a:r>
            <a:r>
              <a:rPr lang="ko-KR" altLang="en-US" sz="1100" dirty="0" err="1"/>
              <a:t>Importance</a:t>
            </a:r>
            <a:r>
              <a:rPr lang="ko-KR" altLang="en-US" sz="1100" dirty="0"/>
              <a:t>', </a:t>
            </a:r>
            <a:r>
              <a:rPr lang="ko-KR" altLang="en-US" sz="1100" dirty="0" err="1"/>
              <a:t>ascending</a:t>
            </a:r>
            <a:r>
              <a:rPr lang="ko-KR" altLang="en-US" sz="1100" dirty="0"/>
              <a:t>=</a:t>
            </a:r>
            <a:r>
              <a:rPr lang="ko-KR" altLang="en-US" sz="1100" dirty="0" err="1"/>
              <a:t>False</a:t>
            </a:r>
            <a:r>
              <a:rPr lang="ko-KR" altLang="en-US" sz="1100" dirty="0"/>
              <a:t>).</a:t>
            </a:r>
            <a:r>
              <a:rPr lang="ko-KR" altLang="en-US" sz="1100" dirty="0" err="1"/>
              <a:t>head</a:t>
            </a:r>
            <a:r>
              <a:rPr lang="ko-KR" altLang="en-US" sz="1100" dirty="0"/>
              <a:t>(10)</a:t>
            </a:r>
          </a:p>
          <a:p>
            <a:endParaRPr lang="ko-KR" altLang="en-US" sz="1100" dirty="0"/>
          </a:p>
          <a:p>
            <a:r>
              <a:rPr lang="ko-KR" altLang="en-US" sz="1100" dirty="0"/>
              <a:t># </a:t>
            </a:r>
            <a:r>
              <a:rPr lang="ko-KR" altLang="en-US" sz="1100" dirty="0" err="1"/>
              <a:t>Visualize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top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feature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importances</a:t>
            </a:r>
            <a:endParaRPr lang="ko-KR" altLang="en-US" sz="1100" dirty="0"/>
          </a:p>
          <a:p>
            <a:r>
              <a:rPr lang="ko-KR" altLang="en-US" sz="1100" dirty="0" err="1"/>
              <a:t>plt.figure</a:t>
            </a:r>
            <a:r>
              <a:rPr lang="ko-KR" altLang="en-US" sz="1100" dirty="0"/>
              <a:t>(</a:t>
            </a:r>
            <a:r>
              <a:rPr lang="ko-KR" altLang="en-US" sz="1100" dirty="0" err="1"/>
              <a:t>figsize</a:t>
            </a:r>
            <a:r>
              <a:rPr lang="ko-KR" altLang="en-US" sz="1100" dirty="0"/>
              <a:t>=(10, 6))</a:t>
            </a:r>
          </a:p>
          <a:p>
            <a:r>
              <a:rPr lang="ko-KR" altLang="en-US" sz="1100" dirty="0" err="1"/>
              <a:t>sns.barplot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</a:t>
            </a:r>
            <a:r>
              <a:rPr lang="ko-KR" altLang="en-US" sz="1100" dirty="0"/>
              <a:t>='</a:t>
            </a:r>
            <a:r>
              <a:rPr lang="ko-KR" altLang="en-US" sz="1100" dirty="0" err="1"/>
              <a:t>Importance</a:t>
            </a:r>
            <a:r>
              <a:rPr lang="ko-KR" altLang="en-US" sz="1100" dirty="0"/>
              <a:t>', </a:t>
            </a:r>
            <a:r>
              <a:rPr lang="ko-KR" altLang="en-US" sz="1100" dirty="0" err="1"/>
              <a:t>y</a:t>
            </a:r>
            <a:r>
              <a:rPr lang="ko-KR" altLang="en-US" sz="1100" dirty="0"/>
              <a:t>='</a:t>
            </a:r>
            <a:r>
              <a:rPr lang="ko-KR" altLang="en-US" sz="1100" dirty="0" err="1"/>
              <a:t>Feature</a:t>
            </a:r>
            <a:r>
              <a:rPr lang="ko-KR" altLang="en-US" sz="1100" dirty="0"/>
              <a:t>', </a:t>
            </a:r>
            <a:r>
              <a:rPr lang="ko-KR" altLang="en-US" sz="1100" dirty="0" err="1"/>
              <a:t>data</a:t>
            </a:r>
            <a:r>
              <a:rPr lang="ko-KR" altLang="en-US" sz="1100" dirty="0"/>
              <a:t>=</a:t>
            </a:r>
            <a:r>
              <a:rPr lang="ko-KR" altLang="en-US" sz="1100" dirty="0" err="1"/>
              <a:t>top_features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palette</a:t>
            </a:r>
            <a:r>
              <a:rPr lang="ko-KR" altLang="en-US" sz="1100" dirty="0"/>
              <a:t>='</a:t>
            </a:r>
            <a:r>
              <a:rPr lang="ko-KR" altLang="en-US" sz="1100" dirty="0" err="1"/>
              <a:t>viridis</a:t>
            </a:r>
            <a:r>
              <a:rPr lang="ko-KR" altLang="en-US" sz="1100" dirty="0"/>
              <a:t>')</a:t>
            </a:r>
          </a:p>
          <a:p>
            <a:r>
              <a:rPr lang="ko-KR" altLang="en-US" sz="1100" dirty="0" err="1"/>
              <a:t>plt.title</a:t>
            </a:r>
            <a:r>
              <a:rPr lang="ko-KR" altLang="en-US" sz="1100" dirty="0"/>
              <a:t>("</a:t>
            </a:r>
            <a:r>
              <a:rPr lang="ko-KR" altLang="en-US" sz="1100" dirty="0" err="1"/>
              <a:t>Top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Features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Impacting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Personalized</a:t>
            </a:r>
            <a:r>
              <a:rPr lang="ko-KR" altLang="en-US" sz="1100" dirty="0"/>
              <a:t> NRS </a:t>
            </a:r>
            <a:r>
              <a:rPr lang="ko-KR" altLang="en-US" sz="1100" dirty="0" err="1"/>
              <a:t>Predictions</a:t>
            </a:r>
            <a:r>
              <a:rPr lang="ko-KR" altLang="en-US" sz="1100" dirty="0"/>
              <a:t>")</a:t>
            </a:r>
          </a:p>
          <a:p>
            <a:r>
              <a:rPr lang="ko-KR" altLang="en-US" sz="1100" dirty="0" err="1"/>
              <a:t>plt.xlabel</a:t>
            </a:r>
            <a:r>
              <a:rPr lang="ko-KR" altLang="en-US" sz="1100" dirty="0"/>
              <a:t>("</a:t>
            </a:r>
            <a:r>
              <a:rPr lang="ko-KR" altLang="en-US" sz="1100" dirty="0" err="1"/>
              <a:t>Importance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Score</a:t>
            </a:r>
            <a:r>
              <a:rPr lang="ko-KR" altLang="en-US" sz="1100" dirty="0"/>
              <a:t>")</a:t>
            </a:r>
          </a:p>
          <a:p>
            <a:r>
              <a:rPr lang="ko-KR" altLang="en-US" sz="1100" dirty="0" err="1"/>
              <a:t>plt.ylabel</a:t>
            </a:r>
            <a:r>
              <a:rPr lang="ko-KR" altLang="en-US" sz="1100" dirty="0"/>
              <a:t>("</a:t>
            </a:r>
            <a:r>
              <a:rPr lang="ko-KR" altLang="en-US" sz="1100" dirty="0" err="1"/>
              <a:t>Feature</a:t>
            </a:r>
            <a:r>
              <a:rPr lang="ko-KR" altLang="en-US" sz="1100" dirty="0"/>
              <a:t>")</a:t>
            </a:r>
          </a:p>
          <a:p>
            <a:r>
              <a:rPr lang="ko-KR" altLang="en-US" sz="1100" dirty="0" err="1"/>
              <a:t>plt.show</a:t>
            </a:r>
            <a:r>
              <a:rPr lang="ko-KR" altLang="en-US" sz="1100" dirty="0"/>
              <a:t>()</a:t>
            </a:r>
          </a:p>
          <a:p>
            <a:endParaRPr lang="ko-KR" altLang="en-US" sz="1100" dirty="0"/>
          </a:p>
          <a:p>
            <a:r>
              <a:rPr lang="ko-KR" altLang="en-US" sz="1100" dirty="0"/>
              <a:t># </a:t>
            </a:r>
            <a:r>
              <a:rPr lang="ko-KR" altLang="en-US" sz="1100" dirty="0" err="1"/>
              <a:t>Display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top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feature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importance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table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user</a:t>
            </a:r>
            <a:endParaRPr lang="ko-KR" altLang="en-US" sz="1100" dirty="0"/>
          </a:p>
          <a:p>
            <a:r>
              <a:rPr lang="ko-KR" altLang="en-US" sz="1100" dirty="0" err="1"/>
              <a:t>import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ace_tools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tools</a:t>
            </a:r>
            <a:r>
              <a:rPr lang="ko-KR" altLang="en-US" sz="1100" dirty="0"/>
              <a:t>; </a:t>
            </a:r>
            <a:r>
              <a:rPr lang="ko-KR" altLang="en-US" sz="1100" dirty="0" err="1"/>
              <a:t>tools.display_dataframe_to_user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name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Top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Features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Impacting</a:t>
            </a:r>
            <a:r>
              <a:rPr lang="ko-KR" altLang="en-US" sz="1100" dirty="0"/>
              <a:t> NRS </a:t>
            </a:r>
            <a:r>
              <a:rPr lang="ko-KR" altLang="en-US" sz="1100" dirty="0" err="1"/>
              <a:t>Predictions</a:t>
            </a:r>
            <a:r>
              <a:rPr lang="ko-KR" altLang="en-US" sz="1100" dirty="0"/>
              <a:t>", </a:t>
            </a:r>
            <a:r>
              <a:rPr lang="ko-KR" altLang="en-US" sz="1100" dirty="0" err="1"/>
              <a:t>dataframe</a:t>
            </a:r>
            <a:r>
              <a:rPr lang="ko-KR" altLang="en-US" sz="1100" dirty="0"/>
              <a:t>=</a:t>
            </a:r>
            <a:r>
              <a:rPr lang="ko-KR" altLang="en-US" sz="1100" dirty="0" err="1"/>
              <a:t>top_features</a:t>
            </a:r>
            <a:r>
              <a:rPr lang="ko-KR" altLang="en-US" sz="11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4E8F19-8BA7-21F8-4C5C-207F0B7D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342" y="340319"/>
            <a:ext cx="3494341" cy="2201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B1B3CA-8ED6-EFD0-C110-0B546F54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479" y="3410988"/>
            <a:ext cx="5469359" cy="328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10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B763B9-07DE-6800-CE8C-B049752D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026" y="0"/>
            <a:ext cx="4601217" cy="6754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1D4C9-84BA-9A48-524B-3223528711AE}"/>
              </a:ext>
            </a:extLst>
          </p:cNvPr>
          <p:cNvSpPr txBox="1"/>
          <p:nvPr/>
        </p:nvSpPr>
        <p:spPr>
          <a:xfrm>
            <a:off x="451447" y="127136"/>
            <a:ext cx="5280759" cy="5954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기능 중요도 인사이트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상위 예측 변수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6</a:t>
            </a:r>
            <a:r>
              <a:rPr lang="ko-KR" altLang="en-US" sz="1600" b="1" dirty="0"/>
              <a:t>시간 누적 주입량</a:t>
            </a:r>
            <a:r>
              <a:rPr lang="en-US" altLang="ko-KR" sz="1600" dirty="0"/>
              <a:t>: NRS</a:t>
            </a:r>
            <a:r>
              <a:rPr lang="ko-KR" altLang="en-US" sz="1600" dirty="0"/>
              <a:t>의 가장 영향력 있는 예측 변수로</a:t>
            </a:r>
            <a:r>
              <a:rPr lang="en-US" altLang="ko-KR" sz="1600" dirty="0"/>
              <a:t>, </a:t>
            </a:r>
            <a:r>
              <a:rPr lang="ko-KR" altLang="en-US" sz="1600" dirty="0"/>
              <a:t>조기 주입 수준이 통증 완화에 중요한 역할을 한다는 것을 나타냅니다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BMI</a:t>
            </a:r>
            <a:r>
              <a:rPr lang="en-US" altLang="ko-KR" sz="1600" dirty="0"/>
              <a:t>: </a:t>
            </a:r>
            <a:r>
              <a:rPr lang="ko-KR" altLang="en-US" sz="1600" dirty="0"/>
              <a:t>통증 관리 전략을 조정하는 데 있어 </a:t>
            </a:r>
            <a:r>
              <a:rPr lang="ko-KR" altLang="en-US" sz="1600" dirty="0" err="1"/>
              <a:t>환자별</a:t>
            </a:r>
            <a:r>
              <a:rPr lang="ko-KR" altLang="en-US" sz="1600" dirty="0"/>
              <a:t> 요인의 중요성을 강조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Bolus Rate</a:t>
            </a:r>
            <a:r>
              <a:rPr lang="en-US" altLang="ko-KR" sz="1600" dirty="0"/>
              <a:t>: </a:t>
            </a:r>
            <a:r>
              <a:rPr lang="ko-KR" altLang="en-US" sz="1600" dirty="0"/>
              <a:t>동적 투여 전략이 통증 결과에 유의한 영향을 미침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연령</a:t>
            </a:r>
            <a:r>
              <a:rPr lang="en-US" altLang="ko-KR" sz="1600" dirty="0"/>
              <a:t>: </a:t>
            </a:r>
            <a:r>
              <a:rPr lang="ko-KR" altLang="en-US" sz="1600" dirty="0"/>
              <a:t>주입 반응 또는 수술 유형과 같은 다른 변수와 상호 작용할 수 있는 주요 인구통계학적 요인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실행 가능한 기능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주요 특징은 초기 주입 패턴을 최적화하고</a:t>
            </a:r>
            <a:r>
              <a:rPr lang="en-US" altLang="ko-KR" sz="1600" dirty="0"/>
              <a:t>, BMI</a:t>
            </a:r>
            <a:r>
              <a:rPr lang="ko-KR" altLang="en-US" sz="1600" dirty="0"/>
              <a:t>를 고려하고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볼루스</a:t>
            </a:r>
            <a:r>
              <a:rPr lang="ko-KR" altLang="en-US" sz="1600" dirty="0"/>
              <a:t> 속도를 미세 조정하면 통증 관리를 개선할 수 있음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2807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775F1-26B2-8B2F-051E-C2CBDE527715}"/>
              </a:ext>
            </a:extLst>
          </p:cNvPr>
          <p:cNvSpPr txBox="1"/>
          <p:nvPr/>
        </p:nvSpPr>
        <p:spPr>
          <a:xfrm>
            <a:off x="393289" y="147087"/>
            <a:ext cx="103238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모델 검증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다음으로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수술 유형 또는 환자 통계별로 그룹화된 데이터의 하위 집합에 대해 테스트하여 모델의 견고성을 검증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325E1-BA74-BBF4-E74B-96A43B014BE1}"/>
              </a:ext>
            </a:extLst>
          </p:cNvPr>
          <p:cNvSpPr txBox="1"/>
          <p:nvPr/>
        </p:nvSpPr>
        <p:spPr>
          <a:xfrm>
            <a:off x="393289" y="1160138"/>
            <a:ext cx="8544234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# </a:t>
            </a:r>
            <a:r>
              <a:rPr lang="ko-KR" altLang="en-US" sz="900" dirty="0" err="1"/>
              <a:t>Adjust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validation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logic</a:t>
            </a:r>
            <a:r>
              <a:rPr lang="ko-KR" altLang="en-US" sz="900" dirty="0"/>
              <a:t> </a:t>
            </a:r>
            <a:r>
              <a:rPr lang="ko-KR" altLang="en-US" sz="900" dirty="0" err="1"/>
              <a:t>to</a:t>
            </a:r>
            <a:r>
              <a:rPr lang="ko-KR" altLang="en-US" sz="900" dirty="0"/>
              <a:t> </a:t>
            </a:r>
            <a:r>
              <a:rPr lang="ko-KR" altLang="en-US" sz="900" dirty="0" err="1"/>
              <a:t>align</a:t>
            </a:r>
            <a:r>
              <a:rPr lang="ko-KR" altLang="en-US" sz="900" dirty="0"/>
              <a:t>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encoded</a:t>
            </a:r>
            <a:r>
              <a:rPr lang="ko-KR" altLang="en-US" sz="900" dirty="0"/>
              <a:t> </a:t>
            </a:r>
            <a:r>
              <a:rPr lang="ko-KR" altLang="en-US" sz="900" dirty="0" err="1"/>
              <a:t>column</a:t>
            </a:r>
            <a:r>
              <a:rPr lang="ko-KR" altLang="en-US" sz="900" dirty="0"/>
              <a:t> </a:t>
            </a:r>
            <a:r>
              <a:rPr lang="ko-KR" altLang="en-US" sz="900" dirty="0" err="1"/>
              <a:t>names</a:t>
            </a:r>
            <a:endParaRPr lang="ko-KR" altLang="en-US" sz="900" dirty="0"/>
          </a:p>
          <a:p>
            <a:r>
              <a:rPr lang="ko-KR" altLang="en-US" sz="900" dirty="0" err="1"/>
              <a:t>validation_results</a:t>
            </a:r>
            <a:r>
              <a:rPr lang="ko-KR" altLang="en-US" sz="900" dirty="0"/>
              <a:t> = []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Extract</a:t>
            </a:r>
            <a:r>
              <a:rPr lang="ko-KR" altLang="en-US" sz="900" dirty="0"/>
              <a:t> </a:t>
            </a:r>
            <a:r>
              <a:rPr lang="ko-KR" altLang="en-US" sz="900" dirty="0" err="1"/>
              <a:t>one-hot</a:t>
            </a:r>
            <a:r>
              <a:rPr lang="ko-KR" altLang="en-US" sz="900" dirty="0"/>
              <a:t> </a:t>
            </a:r>
            <a:r>
              <a:rPr lang="ko-KR" altLang="en-US" sz="900" dirty="0" err="1"/>
              <a:t>encoded</a:t>
            </a:r>
            <a:r>
              <a:rPr lang="ko-KR" altLang="en-US" sz="900" dirty="0"/>
              <a:t> </a:t>
            </a:r>
            <a:r>
              <a:rPr lang="ko-KR" altLang="en-US" sz="900" dirty="0" err="1"/>
              <a:t>surgery</a:t>
            </a:r>
            <a:r>
              <a:rPr lang="ko-KR" altLang="en-US" sz="900" dirty="0"/>
              <a:t> </a:t>
            </a:r>
            <a:r>
              <a:rPr lang="ko-KR" altLang="en-US" sz="900" dirty="0" err="1"/>
              <a:t>types</a:t>
            </a:r>
            <a:r>
              <a:rPr lang="ko-KR" altLang="en-US" sz="900" dirty="0"/>
              <a:t> </a:t>
            </a:r>
            <a:r>
              <a:rPr lang="ko-KR" altLang="en-US" sz="900" dirty="0" err="1"/>
              <a:t>from</a:t>
            </a:r>
            <a:r>
              <a:rPr lang="ko-KR" altLang="en-US" sz="900" dirty="0"/>
              <a:t> </a:t>
            </a:r>
            <a:r>
              <a:rPr lang="ko-KR" altLang="en-US" sz="900" dirty="0" err="1"/>
              <a:t>column</a:t>
            </a:r>
            <a:r>
              <a:rPr lang="ko-KR" altLang="en-US" sz="900" dirty="0"/>
              <a:t> </a:t>
            </a:r>
            <a:r>
              <a:rPr lang="ko-KR" altLang="en-US" sz="900" dirty="0" err="1"/>
              <a:t>names</a:t>
            </a:r>
            <a:endParaRPr lang="ko-KR" altLang="en-US" sz="900" dirty="0"/>
          </a:p>
          <a:p>
            <a:r>
              <a:rPr lang="ko-KR" altLang="en-US" sz="900" dirty="0" err="1"/>
              <a:t>surgery_columns</a:t>
            </a:r>
            <a:r>
              <a:rPr lang="ko-KR" altLang="en-US" sz="900" dirty="0"/>
              <a:t> = [</a:t>
            </a:r>
            <a:r>
              <a:rPr lang="ko-KR" altLang="en-US" sz="900" dirty="0" err="1"/>
              <a:t>col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col</a:t>
            </a:r>
            <a:r>
              <a:rPr lang="ko-KR" altLang="en-US" sz="900" dirty="0"/>
              <a:t> </a:t>
            </a:r>
            <a:r>
              <a:rPr lang="ko-KR" altLang="en-US" sz="900" dirty="0" err="1"/>
              <a:t>in</a:t>
            </a:r>
            <a:r>
              <a:rPr lang="ko-KR" altLang="en-US" sz="900" dirty="0"/>
              <a:t> </a:t>
            </a:r>
            <a:r>
              <a:rPr lang="ko-KR" altLang="en-US" sz="900" dirty="0" err="1"/>
              <a:t>X_personalized.columns</a:t>
            </a:r>
            <a:r>
              <a:rPr lang="ko-KR" altLang="en-US" sz="900" dirty="0"/>
              <a:t> </a:t>
            </a:r>
            <a:r>
              <a:rPr lang="ko-KR" altLang="en-US" sz="900" dirty="0" err="1"/>
              <a:t>if</a:t>
            </a:r>
            <a:r>
              <a:rPr lang="ko-KR" altLang="en-US" sz="900" dirty="0"/>
              <a:t> </a:t>
            </a:r>
            <a:r>
              <a:rPr lang="ko-KR" altLang="en-US" sz="900" dirty="0" err="1"/>
              <a:t>col.startswith</a:t>
            </a:r>
            <a:r>
              <a:rPr lang="ko-KR" altLang="en-US" sz="900" dirty="0"/>
              <a:t>('</a:t>
            </a:r>
            <a:r>
              <a:rPr lang="ko-KR" altLang="en-US" sz="900" dirty="0" err="1"/>
              <a:t>Surgery</a:t>
            </a:r>
            <a:r>
              <a:rPr lang="ko-KR" altLang="en-US" sz="900" dirty="0"/>
              <a:t> </a:t>
            </a:r>
            <a:r>
              <a:rPr lang="ko-KR" altLang="en-US" sz="900" dirty="0" err="1"/>
              <a:t>Type</a:t>
            </a:r>
            <a:r>
              <a:rPr lang="ko-KR" altLang="en-US" sz="900" dirty="0"/>
              <a:t>_')]</a:t>
            </a:r>
          </a:p>
          <a:p>
            <a:endParaRPr lang="ko-KR" altLang="en-US" sz="900" dirty="0"/>
          </a:p>
          <a:p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surgery_column</a:t>
            </a:r>
            <a:r>
              <a:rPr lang="ko-KR" altLang="en-US" sz="900" dirty="0"/>
              <a:t> </a:t>
            </a:r>
            <a:r>
              <a:rPr lang="ko-KR" altLang="en-US" sz="900" dirty="0" err="1"/>
              <a:t>in</a:t>
            </a:r>
            <a:r>
              <a:rPr lang="ko-KR" altLang="en-US" sz="900" dirty="0"/>
              <a:t> </a:t>
            </a:r>
            <a:r>
              <a:rPr lang="ko-KR" altLang="en-US" sz="900" dirty="0" err="1"/>
              <a:t>surgery_columns</a:t>
            </a:r>
            <a:r>
              <a:rPr lang="ko-KR" altLang="en-US" sz="900" dirty="0"/>
              <a:t>:</a:t>
            </a:r>
          </a:p>
          <a:p>
            <a:r>
              <a:rPr lang="ko-KR" altLang="en-US" sz="900" dirty="0"/>
              <a:t>    # </a:t>
            </a:r>
            <a:r>
              <a:rPr lang="ko-KR" altLang="en-US" sz="900" dirty="0" err="1"/>
              <a:t>Filter</a:t>
            </a:r>
            <a:r>
              <a:rPr lang="ko-KR" altLang="en-US" sz="900" dirty="0"/>
              <a:t> </a:t>
            </a:r>
            <a:r>
              <a:rPr lang="ko-KR" altLang="en-US" sz="900" dirty="0" err="1"/>
              <a:t>data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specific</a:t>
            </a:r>
            <a:r>
              <a:rPr lang="ko-KR" altLang="en-US" sz="900" dirty="0"/>
              <a:t> </a:t>
            </a:r>
            <a:r>
              <a:rPr lang="ko-KR" altLang="en-US" sz="900" dirty="0" err="1"/>
              <a:t>surgery</a:t>
            </a:r>
            <a:r>
              <a:rPr lang="ko-KR" altLang="en-US" sz="900" dirty="0"/>
              <a:t> </a:t>
            </a:r>
            <a:r>
              <a:rPr lang="ko-KR" altLang="en-US" sz="900" dirty="0" err="1"/>
              <a:t>type</a:t>
            </a:r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subset</a:t>
            </a:r>
            <a:r>
              <a:rPr lang="ko-KR" altLang="en-US" sz="900" dirty="0"/>
              <a:t> = </a:t>
            </a:r>
            <a:r>
              <a:rPr lang="ko-KR" altLang="en-US" sz="900" dirty="0" err="1"/>
              <a:t>personalized_data_encoded</a:t>
            </a:r>
            <a:r>
              <a:rPr lang="ko-KR" altLang="en-US" sz="900" dirty="0"/>
              <a:t>[</a:t>
            </a:r>
            <a:r>
              <a:rPr lang="ko-KR" altLang="en-US" sz="900" dirty="0" err="1"/>
              <a:t>personalized_data_encoded</a:t>
            </a:r>
            <a:r>
              <a:rPr lang="ko-KR" altLang="en-US" sz="900" dirty="0"/>
              <a:t>[</a:t>
            </a:r>
            <a:r>
              <a:rPr lang="ko-KR" altLang="en-US" sz="900" dirty="0" err="1"/>
              <a:t>surgery_column</a:t>
            </a:r>
            <a:r>
              <a:rPr lang="ko-KR" altLang="en-US" sz="900" dirty="0"/>
              <a:t>] == 1]</a:t>
            </a:r>
          </a:p>
          <a:p>
            <a:r>
              <a:rPr lang="ko-KR" altLang="en-US" sz="900" dirty="0"/>
              <a:t>    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if</a:t>
            </a:r>
            <a:r>
              <a:rPr lang="ko-KR" altLang="en-US" sz="900" dirty="0"/>
              <a:t> </a:t>
            </a:r>
            <a:r>
              <a:rPr lang="ko-KR" altLang="en-US" sz="900" dirty="0" err="1"/>
              <a:t>subset.shape</a:t>
            </a:r>
            <a:r>
              <a:rPr lang="ko-KR" altLang="en-US" sz="900" dirty="0"/>
              <a:t>[0] &lt; 10:  # </a:t>
            </a:r>
            <a:r>
              <a:rPr lang="ko-KR" altLang="en-US" sz="900" dirty="0" err="1"/>
              <a:t>Skip</a:t>
            </a:r>
            <a:r>
              <a:rPr lang="ko-KR" altLang="en-US" sz="900" dirty="0"/>
              <a:t> </a:t>
            </a:r>
            <a:r>
              <a:rPr lang="ko-KR" altLang="en-US" sz="900" dirty="0" err="1"/>
              <a:t>small</a:t>
            </a:r>
            <a:r>
              <a:rPr lang="ko-KR" altLang="en-US" sz="900" dirty="0"/>
              <a:t> </a:t>
            </a:r>
            <a:r>
              <a:rPr lang="ko-KR" altLang="en-US" sz="900" dirty="0" err="1"/>
              <a:t>subsets</a:t>
            </a:r>
            <a:endParaRPr lang="ko-KR" altLang="en-US" sz="900" dirty="0"/>
          </a:p>
          <a:p>
            <a:r>
              <a:rPr lang="ko-KR" altLang="en-US" sz="900" dirty="0"/>
              <a:t>        </a:t>
            </a:r>
            <a:r>
              <a:rPr lang="ko-KR" altLang="en-US" sz="900" dirty="0" err="1"/>
              <a:t>continue</a:t>
            </a:r>
            <a:endParaRPr lang="ko-KR" altLang="en-US" sz="900" dirty="0"/>
          </a:p>
          <a:p>
            <a:r>
              <a:rPr lang="ko-KR" altLang="en-US" sz="900" dirty="0"/>
              <a:t>    </a:t>
            </a:r>
          </a:p>
          <a:p>
            <a:r>
              <a:rPr lang="ko-KR" altLang="en-US" sz="900" dirty="0"/>
              <a:t>    # </a:t>
            </a:r>
            <a:r>
              <a:rPr lang="ko-KR" altLang="en-US" sz="900" dirty="0" err="1"/>
              <a:t>Split</a:t>
            </a:r>
            <a:r>
              <a:rPr lang="ko-KR" altLang="en-US" sz="900" dirty="0"/>
              <a:t> </a:t>
            </a:r>
            <a:r>
              <a:rPr lang="ko-KR" altLang="en-US" sz="900" dirty="0" err="1"/>
              <a:t>into</a:t>
            </a:r>
            <a:r>
              <a:rPr lang="ko-KR" altLang="en-US" sz="900" dirty="0"/>
              <a:t> </a:t>
            </a:r>
            <a:r>
              <a:rPr lang="ko-KR" altLang="en-US" sz="900" dirty="0" err="1"/>
              <a:t>features</a:t>
            </a:r>
            <a:r>
              <a:rPr lang="ko-KR" altLang="en-US" sz="900" dirty="0"/>
              <a:t> and </a:t>
            </a:r>
            <a:r>
              <a:rPr lang="ko-KR" altLang="en-US" sz="900" dirty="0" err="1"/>
              <a:t>target</a:t>
            </a:r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X_subset</a:t>
            </a:r>
            <a:r>
              <a:rPr lang="ko-KR" altLang="en-US" sz="900" dirty="0"/>
              <a:t> = </a:t>
            </a:r>
            <a:r>
              <a:rPr lang="ko-KR" altLang="en-US" sz="900" dirty="0" err="1"/>
              <a:t>subset.drop</a:t>
            </a:r>
            <a:r>
              <a:rPr lang="ko-KR" altLang="en-US" sz="900" dirty="0"/>
              <a:t>(</a:t>
            </a:r>
            <a:r>
              <a:rPr lang="ko-KR" altLang="en-US" sz="900" dirty="0" err="1"/>
              <a:t>columns</a:t>
            </a:r>
            <a:r>
              <a:rPr lang="ko-KR" altLang="en-US" sz="900" dirty="0"/>
              <a:t>=['Avg_nrs_pod0'])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y_subset</a:t>
            </a:r>
            <a:r>
              <a:rPr lang="ko-KR" altLang="en-US" sz="900" dirty="0"/>
              <a:t> = </a:t>
            </a:r>
            <a:r>
              <a:rPr lang="ko-KR" altLang="en-US" sz="900" dirty="0" err="1"/>
              <a:t>subset</a:t>
            </a:r>
            <a:r>
              <a:rPr lang="ko-KR" altLang="en-US" sz="900" dirty="0"/>
              <a:t>['Avg_nrs_pod0']</a:t>
            </a:r>
          </a:p>
          <a:p>
            <a:r>
              <a:rPr lang="ko-KR" altLang="en-US" sz="900" dirty="0"/>
              <a:t>    </a:t>
            </a:r>
          </a:p>
          <a:p>
            <a:r>
              <a:rPr lang="ko-KR" altLang="en-US" sz="900" dirty="0"/>
              <a:t>    # </a:t>
            </a:r>
            <a:r>
              <a:rPr lang="ko-KR" altLang="en-US" sz="900" dirty="0" err="1"/>
              <a:t>Train-test</a:t>
            </a:r>
            <a:r>
              <a:rPr lang="ko-KR" altLang="en-US" sz="900" dirty="0"/>
              <a:t> </a:t>
            </a:r>
            <a:r>
              <a:rPr lang="ko-KR" altLang="en-US" sz="900" dirty="0" err="1"/>
              <a:t>split</a:t>
            </a:r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X_train_s</a:t>
            </a:r>
            <a:r>
              <a:rPr lang="ko-KR" altLang="en-US" sz="900" dirty="0"/>
              <a:t>, </a:t>
            </a:r>
            <a:r>
              <a:rPr lang="ko-KR" altLang="en-US" sz="900" dirty="0" err="1"/>
              <a:t>X_test_s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y_train_s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y_test_s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train_test_split</a:t>
            </a:r>
            <a:r>
              <a:rPr lang="ko-KR" altLang="en-US" sz="900" dirty="0"/>
              <a:t>(</a:t>
            </a:r>
            <a:r>
              <a:rPr lang="ko-KR" altLang="en-US" sz="900" dirty="0" err="1"/>
              <a:t>X_subset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y_subset</a:t>
            </a:r>
            <a:r>
              <a:rPr lang="ko-KR" altLang="en-US" sz="900" dirty="0"/>
              <a:t>, </a:t>
            </a:r>
            <a:r>
              <a:rPr lang="ko-KR" altLang="en-US" sz="900" dirty="0" err="1"/>
              <a:t>test_size</a:t>
            </a:r>
            <a:r>
              <a:rPr lang="ko-KR" altLang="en-US" sz="900" dirty="0"/>
              <a:t>=0.3, </a:t>
            </a:r>
            <a:r>
              <a:rPr lang="ko-KR" altLang="en-US" sz="900" dirty="0" err="1"/>
              <a:t>random_state</a:t>
            </a:r>
            <a:r>
              <a:rPr lang="ko-KR" altLang="en-US" sz="900" dirty="0"/>
              <a:t>=42)</a:t>
            </a:r>
          </a:p>
          <a:p>
            <a:r>
              <a:rPr lang="ko-KR" altLang="en-US" sz="900" dirty="0"/>
              <a:t>    </a:t>
            </a:r>
          </a:p>
          <a:p>
            <a:r>
              <a:rPr lang="ko-KR" altLang="en-US" sz="900" dirty="0"/>
              <a:t>    # </a:t>
            </a:r>
            <a:r>
              <a:rPr lang="ko-KR" altLang="en-US" sz="900" dirty="0" err="1"/>
              <a:t>Train</a:t>
            </a:r>
            <a:r>
              <a:rPr lang="ko-KR" altLang="en-US" sz="900" dirty="0"/>
              <a:t> and </a:t>
            </a:r>
            <a:r>
              <a:rPr lang="ko-KR" altLang="en-US" sz="900" dirty="0" err="1"/>
              <a:t>evaluate</a:t>
            </a:r>
            <a:r>
              <a:rPr lang="ko-KR" altLang="en-US" sz="900" dirty="0"/>
              <a:t>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Random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Forest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model</a:t>
            </a:r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subset_model</a:t>
            </a:r>
            <a:r>
              <a:rPr lang="ko-KR" altLang="en-US" sz="900" dirty="0"/>
              <a:t> = </a:t>
            </a:r>
            <a:r>
              <a:rPr lang="ko-KR" altLang="en-US" sz="900" dirty="0" err="1"/>
              <a:t>RandomForestRegressor</a:t>
            </a:r>
            <a:r>
              <a:rPr lang="ko-KR" altLang="en-US" sz="900" dirty="0"/>
              <a:t>(</a:t>
            </a:r>
            <a:r>
              <a:rPr lang="ko-KR" altLang="en-US" sz="900" dirty="0" err="1"/>
              <a:t>random_state</a:t>
            </a:r>
            <a:r>
              <a:rPr lang="ko-KR" altLang="en-US" sz="900" dirty="0"/>
              <a:t>=42, </a:t>
            </a:r>
            <a:r>
              <a:rPr lang="ko-KR" altLang="en-US" sz="900" dirty="0" err="1"/>
              <a:t>n_estimators</a:t>
            </a:r>
            <a:r>
              <a:rPr lang="ko-KR" altLang="en-US" sz="900" dirty="0"/>
              <a:t>=100)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subset_model.fit</a:t>
            </a:r>
            <a:r>
              <a:rPr lang="ko-KR" altLang="en-US" sz="900" dirty="0"/>
              <a:t>(</a:t>
            </a:r>
            <a:r>
              <a:rPr lang="ko-KR" altLang="en-US" sz="900" dirty="0" err="1"/>
              <a:t>X_train_s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y_train_s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y_pred_s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subset_model.predict</a:t>
            </a:r>
            <a:r>
              <a:rPr lang="ko-KR" altLang="en-US" sz="900" dirty="0"/>
              <a:t>(</a:t>
            </a:r>
            <a:r>
              <a:rPr lang="ko-KR" altLang="en-US" sz="900" dirty="0" err="1"/>
              <a:t>X_test_s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mse_s</a:t>
            </a:r>
            <a:r>
              <a:rPr lang="ko-KR" altLang="en-US" sz="900" dirty="0"/>
              <a:t> = </a:t>
            </a:r>
            <a:r>
              <a:rPr lang="ko-KR" altLang="en-US" sz="900" dirty="0" err="1"/>
              <a:t>mean_squared_error</a:t>
            </a:r>
            <a:r>
              <a:rPr lang="ko-KR" altLang="en-US" sz="900" dirty="0"/>
              <a:t>(</a:t>
            </a:r>
            <a:r>
              <a:rPr lang="ko-KR" altLang="en-US" sz="900" dirty="0" err="1"/>
              <a:t>y_test_s</a:t>
            </a:r>
            <a:r>
              <a:rPr lang="ko-KR" altLang="en-US" sz="900" dirty="0"/>
              <a:t>, </a:t>
            </a:r>
            <a:r>
              <a:rPr lang="ko-KR" altLang="en-US" sz="900" dirty="0" err="1"/>
              <a:t>y_pred_s</a:t>
            </a:r>
            <a:r>
              <a:rPr lang="ko-KR" altLang="en-US" sz="900" dirty="0"/>
              <a:t>)</a:t>
            </a:r>
          </a:p>
          <a:p>
            <a:r>
              <a:rPr lang="ko-KR" altLang="en-US" sz="900" dirty="0"/>
              <a:t>    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validation_results.append</a:t>
            </a:r>
            <a:r>
              <a:rPr lang="ko-KR" altLang="en-US" sz="900" dirty="0"/>
              <a:t>({</a:t>
            </a:r>
          </a:p>
          <a:p>
            <a:r>
              <a:rPr lang="ko-KR" altLang="en-US" sz="900" dirty="0"/>
              <a:t>        '</a:t>
            </a:r>
            <a:r>
              <a:rPr lang="ko-KR" altLang="en-US" sz="900" dirty="0" err="1"/>
              <a:t>Surgery</a:t>
            </a:r>
            <a:r>
              <a:rPr lang="ko-KR" altLang="en-US" sz="900" dirty="0"/>
              <a:t> </a:t>
            </a:r>
            <a:r>
              <a:rPr lang="ko-KR" altLang="en-US" sz="900" dirty="0" err="1"/>
              <a:t>Type</a:t>
            </a:r>
            <a:r>
              <a:rPr lang="ko-KR" altLang="en-US" sz="900" dirty="0"/>
              <a:t>': </a:t>
            </a:r>
            <a:r>
              <a:rPr lang="ko-KR" altLang="en-US" sz="900" dirty="0" err="1"/>
              <a:t>surgery_column.replace</a:t>
            </a:r>
            <a:r>
              <a:rPr lang="ko-KR" altLang="en-US" sz="900" dirty="0"/>
              <a:t>('</a:t>
            </a:r>
            <a:r>
              <a:rPr lang="ko-KR" altLang="en-US" sz="900" dirty="0" err="1"/>
              <a:t>Surgery</a:t>
            </a:r>
            <a:r>
              <a:rPr lang="ko-KR" altLang="en-US" sz="900" dirty="0"/>
              <a:t> </a:t>
            </a:r>
            <a:r>
              <a:rPr lang="ko-KR" altLang="en-US" sz="900" dirty="0" err="1"/>
              <a:t>Type</a:t>
            </a:r>
            <a:r>
              <a:rPr lang="ko-KR" altLang="en-US" sz="900" dirty="0"/>
              <a:t>_', ''),</a:t>
            </a:r>
          </a:p>
          <a:p>
            <a:r>
              <a:rPr lang="ko-KR" altLang="en-US" sz="900" dirty="0"/>
              <a:t>        '</a:t>
            </a:r>
            <a:r>
              <a:rPr lang="ko-KR" altLang="en-US" sz="900" dirty="0" err="1"/>
              <a:t>Subset</a:t>
            </a:r>
            <a:r>
              <a:rPr lang="ko-KR" altLang="en-US" sz="900" dirty="0"/>
              <a:t> </a:t>
            </a:r>
            <a:r>
              <a:rPr lang="ko-KR" altLang="en-US" sz="900" dirty="0" err="1"/>
              <a:t>Size</a:t>
            </a:r>
            <a:r>
              <a:rPr lang="ko-KR" altLang="en-US" sz="900" dirty="0"/>
              <a:t>': </a:t>
            </a:r>
            <a:r>
              <a:rPr lang="ko-KR" altLang="en-US" sz="900" dirty="0" err="1"/>
              <a:t>subset.shape</a:t>
            </a:r>
            <a:r>
              <a:rPr lang="ko-KR" altLang="en-US" sz="900" dirty="0"/>
              <a:t>[0],</a:t>
            </a:r>
          </a:p>
          <a:p>
            <a:r>
              <a:rPr lang="ko-KR" altLang="en-US" sz="900" dirty="0"/>
              <a:t>        'MSE': </a:t>
            </a:r>
            <a:r>
              <a:rPr lang="ko-KR" altLang="en-US" sz="900" dirty="0" err="1"/>
              <a:t>mse_s</a:t>
            </a:r>
            <a:endParaRPr lang="ko-KR" altLang="en-US" sz="900" dirty="0"/>
          </a:p>
          <a:p>
            <a:r>
              <a:rPr lang="ko-KR" altLang="en-US" sz="900" dirty="0"/>
              <a:t>    })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Convert</a:t>
            </a:r>
            <a:r>
              <a:rPr lang="ko-KR" altLang="en-US" sz="900" dirty="0"/>
              <a:t> </a:t>
            </a:r>
            <a:r>
              <a:rPr lang="ko-KR" altLang="en-US" sz="900" dirty="0" err="1"/>
              <a:t>results</a:t>
            </a:r>
            <a:r>
              <a:rPr lang="ko-KR" altLang="en-US" sz="900" dirty="0"/>
              <a:t> </a:t>
            </a:r>
            <a:r>
              <a:rPr lang="ko-KR" altLang="en-US" sz="900" dirty="0" err="1"/>
              <a:t>to</a:t>
            </a:r>
            <a:r>
              <a:rPr lang="ko-KR" altLang="en-US" sz="900" dirty="0"/>
              <a:t>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DataFrame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display</a:t>
            </a:r>
            <a:endParaRPr lang="ko-KR" altLang="en-US" sz="900" dirty="0"/>
          </a:p>
          <a:p>
            <a:r>
              <a:rPr lang="ko-KR" altLang="en-US" sz="900" dirty="0" err="1"/>
              <a:t>validation_results_df</a:t>
            </a:r>
            <a:r>
              <a:rPr lang="ko-KR" altLang="en-US" sz="900" dirty="0"/>
              <a:t> = </a:t>
            </a:r>
            <a:r>
              <a:rPr lang="ko-KR" altLang="en-US" sz="900" dirty="0" err="1"/>
              <a:t>pd.DataFrame</a:t>
            </a:r>
            <a:r>
              <a:rPr lang="ko-KR" altLang="en-US" sz="900" dirty="0"/>
              <a:t>(</a:t>
            </a:r>
            <a:r>
              <a:rPr lang="ko-KR" altLang="en-US" sz="900" dirty="0" err="1"/>
              <a:t>validation_results</a:t>
            </a:r>
            <a:r>
              <a:rPr lang="ko-KR" altLang="en-US" sz="900" dirty="0"/>
              <a:t>)</a:t>
            </a:r>
          </a:p>
          <a:p>
            <a:endParaRPr lang="ko-KR" altLang="en-US" sz="900" dirty="0"/>
          </a:p>
          <a:p>
            <a:r>
              <a:rPr lang="ko-KR" altLang="en-US" sz="900" dirty="0"/>
              <a:t># </a:t>
            </a:r>
            <a:r>
              <a:rPr lang="ko-KR" altLang="en-US" sz="900" dirty="0" err="1"/>
              <a:t>Display</a:t>
            </a:r>
            <a:r>
              <a:rPr lang="ko-KR" altLang="en-US" sz="900" dirty="0"/>
              <a:t> </a:t>
            </a:r>
            <a:r>
              <a:rPr lang="ko-KR" altLang="en-US" sz="900" dirty="0" err="1"/>
              <a:t>validation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results</a:t>
            </a:r>
            <a:r>
              <a:rPr lang="ko-KR" altLang="en-US" sz="900" dirty="0"/>
              <a:t> </a:t>
            </a:r>
            <a:r>
              <a:rPr lang="ko-KR" altLang="en-US" sz="900" dirty="0" err="1"/>
              <a:t>for</a:t>
            </a:r>
            <a:r>
              <a:rPr lang="ko-KR" altLang="en-US" sz="900" dirty="0"/>
              <a:t> </a:t>
            </a:r>
            <a:r>
              <a:rPr lang="ko-KR" altLang="en-US" sz="900" dirty="0" err="1"/>
              <a:t>surgery-specific</a:t>
            </a:r>
            <a:r>
              <a:rPr lang="ko-KR" altLang="en-US" sz="900" dirty="0"/>
              <a:t> </a:t>
            </a:r>
            <a:r>
              <a:rPr lang="ko-KR" altLang="en-US" sz="900" dirty="0" err="1"/>
              <a:t>performance</a:t>
            </a:r>
            <a:endParaRPr lang="ko-KR" altLang="en-US" sz="900" dirty="0"/>
          </a:p>
          <a:p>
            <a:r>
              <a:rPr lang="ko-KR" altLang="en-US" sz="900" dirty="0" err="1"/>
              <a:t>tools.display_dataframe_to_user</a:t>
            </a:r>
            <a:r>
              <a:rPr lang="ko-KR" altLang="en-US" sz="900" dirty="0"/>
              <a:t>(</a:t>
            </a:r>
            <a:r>
              <a:rPr lang="ko-KR" altLang="en-US" sz="900" dirty="0" err="1"/>
              <a:t>name</a:t>
            </a:r>
            <a:r>
              <a:rPr lang="ko-KR" altLang="en-US" sz="900" dirty="0"/>
              <a:t>="</a:t>
            </a:r>
            <a:r>
              <a:rPr lang="ko-KR" altLang="en-US" sz="900" dirty="0" err="1"/>
              <a:t>Model</a:t>
            </a:r>
            <a:r>
              <a:rPr lang="ko-KR" altLang="en-US" sz="900" dirty="0"/>
              <a:t> </a:t>
            </a:r>
            <a:r>
              <a:rPr lang="ko-KR" altLang="en-US" sz="900" dirty="0" err="1"/>
              <a:t>Validation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by</a:t>
            </a:r>
            <a:r>
              <a:rPr lang="ko-KR" altLang="en-US" sz="900" dirty="0"/>
              <a:t> </a:t>
            </a:r>
            <a:r>
              <a:rPr lang="ko-KR" altLang="en-US" sz="900" dirty="0" err="1"/>
              <a:t>Surgery</a:t>
            </a:r>
            <a:r>
              <a:rPr lang="ko-KR" altLang="en-US" sz="900" dirty="0"/>
              <a:t> </a:t>
            </a:r>
            <a:r>
              <a:rPr lang="ko-KR" altLang="en-US" sz="900" dirty="0" err="1"/>
              <a:t>Type</a:t>
            </a:r>
            <a:r>
              <a:rPr lang="ko-KR" altLang="en-US" sz="900" dirty="0"/>
              <a:t>", </a:t>
            </a:r>
            <a:r>
              <a:rPr lang="ko-KR" altLang="en-US" sz="900" dirty="0" err="1"/>
              <a:t>dataframe</a:t>
            </a:r>
            <a:r>
              <a:rPr lang="ko-KR" altLang="en-US" sz="900" dirty="0"/>
              <a:t>=</a:t>
            </a:r>
            <a:r>
              <a:rPr lang="ko-KR" altLang="en-US" sz="900" dirty="0" err="1"/>
              <a:t>validation_results_df</a:t>
            </a:r>
            <a:r>
              <a:rPr lang="ko-KR" altLang="en-US" sz="9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4B4655-8315-0DA0-B76B-10A69D1EB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54" y="3274177"/>
            <a:ext cx="3716931" cy="21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92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F08D17-9A75-9362-AA45-ADD00AD6E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9983"/>
            <a:ext cx="4610743" cy="3677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00BAC-B933-006E-45B6-2E5EFE14C9E1}"/>
              </a:ext>
            </a:extLst>
          </p:cNvPr>
          <p:cNvSpPr txBox="1"/>
          <p:nvPr/>
        </p:nvSpPr>
        <p:spPr>
          <a:xfrm>
            <a:off x="569435" y="82667"/>
            <a:ext cx="4317198" cy="669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/>
              <a:t>수술별</a:t>
            </a:r>
            <a:r>
              <a:rPr lang="ko-KR" altLang="en-US" sz="1600" b="1" dirty="0"/>
              <a:t> 검증 결과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이 표는 충분한 부분 집합 크기를 가진 각 수술 유형에 대한 모델의 성능</a:t>
            </a:r>
            <a:r>
              <a:rPr lang="en-US" altLang="ko-KR" sz="1600" dirty="0"/>
              <a:t>(</a:t>
            </a:r>
            <a:r>
              <a:rPr lang="ko-KR" altLang="en-US" sz="1600" dirty="0"/>
              <a:t>평균 제곱 오차</a:t>
            </a:r>
            <a:r>
              <a:rPr lang="en-US" altLang="ko-KR" sz="1600" dirty="0"/>
              <a:t>, MSE)</a:t>
            </a:r>
            <a:r>
              <a:rPr lang="ko-KR" altLang="en-US" sz="1600" dirty="0"/>
              <a:t>을 보여줍니다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관찰 </a:t>
            </a:r>
            <a:r>
              <a:rPr lang="en-US" altLang="ko-KR" sz="1600" b="1" dirty="0"/>
              <a:t>: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CS(</a:t>
            </a:r>
            <a:r>
              <a:rPr lang="ko-KR" altLang="en-US" sz="1600" b="1" dirty="0"/>
              <a:t>심장 수술</a:t>
            </a:r>
            <a:r>
              <a:rPr lang="en-US" altLang="ko-KR" sz="1600" b="1" dirty="0"/>
              <a:t>):</a:t>
            </a:r>
            <a:r>
              <a:rPr lang="ko-KR" altLang="en-US" sz="1600" dirty="0"/>
              <a:t> 가장 낮은 </a:t>
            </a:r>
            <a:r>
              <a:rPr lang="en-US" altLang="ko-KR" sz="1600" dirty="0"/>
              <a:t>MSE(1.68)</a:t>
            </a:r>
            <a:r>
              <a:rPr lang="ko-KR" altLang="en-US" sz="1600" dirty="0"/>
              <a:t>로</a:t>
            </a:r>
            <a:r>
              <a:rPr lang="en-US" altLang="ko-KR" sz="1600" dirty="0"/>
              <a:t>, </a:t>
            </a:r>
            <a:r>
              <a:rPr lang="ko-KR" altLang="en-US" sz="1600" dirty="0"/>
              <a:t>모델이 이 그룹에 대해 잘 수행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GS(</a:t>
            </a:r>
            <a:r>
              <a:rPr lang="ko-KR" altLang="en-US" sz="1600" b="1" dirty="0"/>
              <a:t>일반외과</a:t>
            </a:r>
            <a:r>
              <a:rPr lang="en-US" altLang="ko-KR" sz="1600" b="1" dirty="0"/>
              <a:t>)</a:t>
            </a:r>
            <a:r>
              <a:rPr lang="ko-KR" altLang="en-US" sz="1600" dirty="0"/>
              <a:t> 및 </a:t>
            </a:r>
            <a:r>
              <a:rPr lang="en-US" altLang="ko-KR" sz="1600" b="1" dirty="0"/>
              <a:t>GY(</a:t>
            </a:r>
            <a:r>
              <a:rPr lang="ko-KR" altLang="en-US" sz="1600" b="1" dirty="0"/>
              <a:t>산부인과</a:t>
            </a:r>
            <a:r>
              <a:rPr lang="en-US" altLang="ko-KR" sz="1600" b="1" dirty="0"/>
              <a:t>):</a:t>
            </a:r>
            <a:r>
              <a:rPr lang="ko-KR" altLang="en-US" sz="1600" dirty="0"/>
              <a:t> 중간 정도의 </a:t>
            </a:r>
            <a:r>
              <a:rPr lang="en-US" altLang="ko-KR" sz="1600" dirty="0"/>
              <a:t>MSE </a:t>
            </a:r>
            <a:r>
              <a:rPr lang="ko-KR" altLang="en-US" sz="1600" dirty="0"/>
              <a:t>값</a:t>
            </a:r>
            <a:r>
              <a:rPr lang="en-US" altLang="ko-KR" sz="1600" dirty="0"/>
              <a:t>(~3.1 - 3.5).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NS(</a:t>
            </a:r>
            <a:r>
              <a:rPr lang="ko-KR" altLang="en-US" sz="1600" b="1" dirty="0"/>
              <a:t>신경외과</a:t>
            </a:r>
            <a:r>
              <a:rPr lang="en-US" altLang="ko-KR" sz="1600" b="1" dirty="0"/>
              <a:t>)</a:t>
            </a:r>
            <a:r>
              <a:rPr lang="ko-KR" altLang="en-US" sz="1600" dirty="0"/>
              <a:t> 및 </a:t>
            </a:r>
            <a:r>
              <a:rPr lang="en-US" altLang="ko-KR" sz="1600" b="1" dirty="0"/>
              <a:t>OS(</a:t>
            </a:r>
            <a:r>
              <a:rPr lang="ko-KR" altLang="en-US" sz="1600" b="1" dirty="0"/>
              <a:t>정형외과</a:t>
            </a:r>
            <a:r>
              <a:rPr lang="en-US" altLang="ko-KR" sz="1600" b="1" dirty="0"/>
              <a:t>):</a:t>
            </a:r>
            <a:r>
              <a:rPr lang="ko-KR" altLang="en-US" sz="1600" dirty="0"/>
              <a:t> </a:t>
            </a:r>
            <a:r>
              <a:rPr lang="en-US" altLang="ko-KR" sz="1600" dirty="0"/>
              <a:t>MSE </a:t>
            </a:r>
            <a:r>
              <a:rPr lang="ko-KR" altLang="en-US" sz="1600" dirty="0"/>
              <a:t>값이 더 높고</a:t>
            </a:r>
            <a:r>
              <a:rPr lang="en-US" altLang="ko-KR" sz="1600" dirty="0"/>
              <a:t>(~4.2 - 4.8), </a:t>
            </a:r>
            <a:r>
              <a:rPr lang="ko-KR" altLang="en-US" sz="1600" dirty="0"/>
              <a:t>이는 이러한 그룹이 추가적인 모델 개선이 필요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부분 집합 크기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더 큰 부분 집합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GS, GY)</a:t>
            </a:r>
            <a:r>
              <a:rPr lang="ko-KR" altLang="en-US" sz="1600" dirty="0"/>
              <a:t>은 더 강력한 결과를 제공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더 작은 부분 집합</a:t>
            </a:r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: NS)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과적합</a:t>
            </a:r>
            <a:r>
              <a:rPr lang="ko-KR" altLang="en-US" sz="1600" dirty="0"/>
              <a:t> 또는 변동성이 발생하기 쉽습니다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5296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C408F5-7C34-48DF-562D-B1B4196B443D}"/>
              </a:ext>
            </a:extLst>
          </p:cNvPr>
          <p:cNvSpPr txBox="1"/>
          <p:nvPr/>
        </p:nvSpPr>
        <p:spPr>
          <a:xfrm>
            <a:off x="403123" y="265922"/>
            <a:ext cx="991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수술 관련 결과 해석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MSE</a:t>
            </a:r>
            <a:r>
              <a:rPr lang="ko-KR" altLang="en-US" dirty="0">
                <a:highlight>
                  <a:srgbClr val="FFFF00"/>
                </a:highlight>
              </a:rPr>
              <a:t>가 높은 그룹의 기능 중요도를 분석하여 영향력 있는 요소를 식별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48530-1391-99D6-229A-04F4AF1978CD}"/>
              </a:ext>
            </a:extLst>
          </p:cNvPr>
          <p:cNvSpPr txBox="1"/>
          <p:nvPr/>
        </p:nvSpPr>
        <p:spPr>
          <a:xfrm>
            <a:off x="275303" y="1133356"/>
            <a:ext cx="7226709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# </a:t>
            </a:r>
            <a:r>
              <a:rPr lang="ko-KR" altLang="en-US" sz="1100" dirty="0" err="1"/>
              <a:t>Analyze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feature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importance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high</a:t>
            </a:r>
            <a:r>
              <a:rPr lang="ko-KR" altLang="en-US" sz="1100" dirty="0"/>
              <a:t>-MSE </a:t>
            </a:r>
            <a:r>
              <a:rPr lang="ko-KR" altLang="en-US" sz="1100" dirty="0" err="1"/>
              <a:t>surgeries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e.g</a:t>
            </a:r>
            <a:r>
              <a:rPr lang="ko-KR" altLang="en-US" sz="1100" dirty="0"/>
              <a:t>., NS, OS)</a:t>
            </a:r>
          </a:p>
          <a:p>
            <a:r>
              <a:rPr lang="ko-KR" altLang="en-US" sz="1100" dirty="0" err="1"/>
              <a:t>high_mse_surgeries</a:t>
            </a:r>
            <a:r>
              <a:rPr lang="ko-KR" altLang="en-US" sz="1100" dirty="0"/>
              <a:t> = ['NS', 'OS']  # </a:t>
            </a:r>
            <a:r>
              <a:rPr lang="ko-KR" altLang="en-US" sz="1100" dirty="0" err="1"/>
              <a:t>Neurosurgery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Orthopedic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Surgery</a:t>
            </a:r>
            <a:endParaRPr lang="ko-KR" altLang="en-US" sz="1100" dirty="0"/>
          </a:p>
          <a:p>
            <a:r>
              <a:rPr lang="ko-KR" altLang="en-US" sz="1100" dirty="0" err="1"/>
              <a:t>high_mse_feature_importances</a:t>
            </a:r>
            <a:r>
              <a:rPr lang="ko-KR" altLang="en-US" sz="1100" dirty="0"/>
              <a:t> = []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high_mse_surgeries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Filter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data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specific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personalized_data_encoded</a:t>
            </a:r>
            <a:r>
              <a:rPr lang="ko-KR" altLang="en-US" sz="1100" dirty="0"/>
              <a:t>[</a:t>
            </a:r>
            <a:r>
              <a:rPr lang="ko-KR" altLang="en-US" sz="1100" dirty="0" err="1"/>
              <a:t>personalized_data_encoded</a:t>
            </a:r>
            <a:r>
              <a:rPr lang="ko-KR" altLang="en-US" sz="1100" dirty="0"/>
              <a:t>[</a:t>
            </a:r>
            <a:r>
              <a:rPr lang="ko-KR" altLang="en-US" sz="1100" dirty="0" err="1"/>
              <a:t>f'Surgery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r>
              <a:rPr lang="ko-KR" altLang="en-US" sz="1100" dirty="0"/>
              <a:t>_{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}'] == 1]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X_subset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subset.drop</a:t>
            </a:r>
            <a:r>
              <a:rPr lang="ko-KR" altLang="en-US" sz="1100" dirty="0"/>
              <a:t>(</a:t>
            </a:r>
            <a:r>
              <a:rPr lang="ko-KR" altLang="en-US" sz="1100" dirty="0" err="1"/>
              <a:t>columns</a:t>
            </a:r>
            <a:r>
              <a:rPr lang="ko-KR" altLang="en-US" sz="1100" dirty="0"/>
              <a:t>=['Avg_nrs_pod0'])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y_subset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subset</a:t>
            </a:r>
            <a:r>
              <a:rPr lang="ko-KR" altLang="en-US" sz="1100" dirty="0"/>
              <a:t>['Avg_nrs_pod0']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subset.shape</a:t>
            </a:r>
            <a:r>
              <a:rPr lang="ko-KR" altLang="en-US" sz="1100" dirty="0"/>
              <a:t>[0] &lt; 10: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continue</a:t>
            </a:r>
            <a:r>
              <a:rPr lang="ko-KR" altLang="en-US" sz="1100" dirty="0"/>
              <a:t>  # </a:t>
            </a:r>
            <a:r>
              <a:rPr lang="ko-KR" altLang="en-US" sz="1100" dirty="0" err="1"/>
              <a:t>Skip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small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subsets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Train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Random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Forest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model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subset_model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RandomForestRegressor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random_state</a:t>
            </a:r>
            <a:r>
              <a:rPr lang="ko-KR" altLang="en-US" sz="1100" dirty="0"/>
              <a:t>=42, </a:t>
            </a:r>
            <a:r>
              <a:rPr lang="ko-KR" altLang="en-US" sz="1100" dirty="0" err="1"/>
              <a:t>n_estimators</a:t>
            </a:r>
            <a:r>
              <a:rPr lang="ko-KR" altLang="en-US" sz="1100" dirty="0"/>
              <a:t>=100)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subset_model.fit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X_subset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y_subset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Extract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feature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importance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importances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pd.DataFrame</a:t>
            </a:r>
            <a:r>
              <a:rPr lang="ko-KR" altLang="en-US" sz="1100" dirty="0"/>
              <a:t>({</a:t>
            </a:r>
          </a:p>
          <a:p>
            <a:r>
              <a:rPr lang="ko-KR" altLang="en-US" sz="1100" dirty="0"/>
              <a:t>        '</a:t>
            </a:r>
            <a:r>
              <a:rPr lang="ko-KR" altLang="en-US" sz="1100" dirty="0" err="1"/>
              <a:t>Feature</a:t>
            </a:r>
            <a:r>
              <a:rPr lang="ko-KR" altLang="en-US" sz="1100" dirty="0"/>
              <a:t>': </a:t>
            </a:r>
            <a:r>
              <a:rPr lang="ko-KR" altLang="en-US" sz="1100" dirty="0" err="1"/>
              <a:t>X_subset.columns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'</a:t>
            </a:r>
            <a:r>
              <a:rPr lang="ko-KR" altLang="en-US" sz="1100" dirty="0" err="1"/>
              <a:t>Importance</a:t>
            </a:r>
            <a:r>
              <a:rPr lang="ko-KR" altLang="en-US" sz="1100" dirty="0"/>
              <a:t>': </a:t>
            </a:r>
            <a:r>
              <a:rPr lang="ko-KR" altLang="en-US" sz="1100" dirty="0" err="1"/>
              <a:t>subset_model.feature_importances</a:t>
            </a:r>
            <a:r>
              <a:rPr lang="ko-KR" altLang="en-US" sz="1100" dirty="0"/>
              <a:t>_,</a:t>
            </a:r>
          </a:p>
          <a:p>
            <a:r>
              <a:rPr lang="ko-KR" altLang="en-US" sz="1100" dirty="0"/>
              <a:t>        '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r>
              <a:rPr lang="ko-KR" altLang="en-US" sz="1100" dirty="0"/>
              <a:t>': </a:t>
            </a:r>
            <a:r>
              <a:rPr lang="ko-KR" altLang="en-US" sz="1100" dirty="0" err="1"/>
              <a:t>surgery</a:t>
            </a:r>
            <a:endParaRPr lang="ko-KR" altLang="en-US" sz="1100" dirty="0"/>
          </a:p>
          <a:p>
            <a:r>
              <a:rPr lang="ko-KR" altLang="en-US" sz="1100" dirty="0"/>
              <a:t>    })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high_mse_feature_importances.append</a:t>
            </a:r>
            <a:r>
              <a:rPr lang="ko-KR" altLang="en-US" sz="1100" dirty="0"/>
              <a:t>(</a:t>
            </a:r>
            <a:r>
              <a:rPr lang="ko-KR" altLang="en-US" sz="1100" dirty="0" err="1"/>
              <a:t>importances</a:t>
            </a:r>
            <a:r>
              <a:rPr lang="ko-KR" altLang="en-US" sz="1100" dirty="0"/>
              <a:t>)</a:t>
            </a:r>
          </a:p>
          <a:p>
            <a:endParaRPr lang="ko-KR" altLang="en-US" sz="1100" dirty="0"/>
          </a:p>
          <a:p>
            <a:r>
              <a:rPr lang="ko-KR" altLang="en-US" sz="1100" dirty="0"/>
              <a:t># </a:t>
            </a:r>
            <a:r>
              <a:rPr lang="ko-KR" altLang="en-US" sz="1100" dirty="0" err="1"/>
              <a:t>Combine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results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all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high</a:t>
            </a:r>
            <a:r>
              <a:rPr lang="ko-KR" altLang="en-US" sz="1100" dirty="0"/>
              <a:t>-MSE </a:t>
            </a:r>
            <a:r>
              <a:rPr lang="ko-KR" altLang="en-US" sz="1100" dirty="0" err="1"/>
              <a:t>surgeries</a:t>
            </a:r>
            <a:endParaRPr lang="ko-KR" altLang="en-US" sz="1100" dirty="0"/>
          </a:p>
          <a:p>
            <a:r>
              <a:rPr lang="ko-KR" altLang="en-US" sz="1100" dirty="0" err="1"/>
              <a:t>high_mse_importances_df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pd.concat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high_mse_feature_importances</a:t>
            </a:r>
            <a:r>
              <a:rPr lang="ko-KR" altLang="en-US" sz="1100" dirty="0"/>
              <a:t>).</a:t>
            </a:r>
            <a:r>
              <a:rPr lang="ko-KR" altLang="en-US" sz="1100" dirty="0" err="1"/>
              <a:t>sort_values</a:t>
            </a:r>
            <a:r>
              <a:rPr lang="ko-KR" altLang="en-US" sz="1100" dirty="0"/>
              <a:t>(</a:t>
            </a:r>
            <a:r>
              <a:rPr lang="ko-KR" altLang="en-US" sz="1100" dirty="0" err="1"/>
              <a:t>by</a:t>
            </a:r>
            <a:r>
              <a:rPr lang="ko-KR" altLang="en-US" sz="1100" dirty="0"/>
              <a:t>='</a:t>
            </a:r>
            <a:r>
              <a:rPr lang="ko-KR" altLang="en-US" sz="1100" dirty="0" err="1"/>
              <a:t>Importance</a:t>
            </a:r>
            <a:r>
              <a:rPr lang="ko-KR" altLang="en-US" sz="1100" dirty="0"/>
              <a:t>', </a:t>
            </a:r>
            <a:r>
              <a:rPr lang="ko-KR" altLang="en-US" sz="1100" dirty="0" err="1"/>
              <a:t>ascending</a:t>
            </a:r>
            <a:r>
              <a:rPr lang="ko-KR" altLang="en-US" sz="1100" dirty="0"/>
              <a:t>=</a:t>
            </a:r>
            <a:r>
              <a:rPr lang="ko-KR" altLang="en-US" sz="1100" dirty="0" err="1"/>
              <a:t>False</a:t>
            </a:r>
            <a:r>
              <a:rPr lang="ko-KR" altLang="en-US" sz="1100" dirty="0"/>
              <a:t>)</a:t>
            </a:r>
          </a:p>
          <a:p>
            <a:endParaRPr lang="ko-KR" altLang="en-US" sz="1100" dirty="0"/>
          </a:p>
          <a:p>
            <a:r>
              <a:rPr lang="ko-KR" altLang="en-US" sz="1100" dirty="0"/>
              <a:t># </a:t>
            </a:r>
            <a:r>
              <a:rPr lang="ko-KR" altLang="en-US" sz="1100" dirty="0" err="1"/>
              <a:t>Display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feature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importances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high</a:t>
            </a:r>
            <a:r>
              <a:rPr lang="ko-KR" altLang="en-US" sz="1100" dirty="0"/>
              <a:t>-MSE </a:t>
            </a:r>
            <a:r>
              <a:rPr lang="ko-KR" altLang="en-US" sz="1100" dirty="0" err="1"/>
              <a:t>surgeries</a:t>
            </a:r>
            <a:endParaRPr lang="ko-KR" altLang="en-US" sz="1100" dirty="0"/>
          </a:p>
          <a:p>
            <a:r>
              <a:rPr lang="ko-KR" altLang="en-US" sz="1100" dirty="0" err="1"/>
              <a:t>import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ace_tools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tools</a:t>
            </a:r>
            <a:r>
              <a:rPr lang="ko-KR" altLang="en-US" sz="1100" dirty="0"/>
              <a:t>; </a:t>
            </a:r>
            <a:r>
              <a:rPr lang="ko-KR" altLang="en-US" sz="1100" dirty="0" err="1"/>
              <a:t>tools.display_dataframe_to_user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name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Feature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Importances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High</a:t>
            </a:r>
            <a:r>
              <a:rPr lang="ko-KR" altLang="en-US" sz="1100" dirty="0"/>
              <a:t>-MSE </a:t>
            </a:r>
            <a:r>
              <a:rPr lang="ko-KR" altLang="en-US" sz="1100" dirty="0" err="1"/>
              <a:t>Surgeries</a:t>
            </a:r>
            <a:r>
              <a:rPr lang="ko-KR" altLang="en-US" sz="1100" dirty="0"/>
              <a:t>", </a:t>
            </a:r>
            <a:r>
              <a:rPr lang="ko-KR" altLang="en-US" sz="1100" dirty="0" err="1"/>
              <a:t>dataframe</a:t>
            </a:r>
            <a:r>
              <a:rPr lang="ko-KR" altLang="en-US" sz="1100" dirty="0"/>
              <a:t>=</a:t>
            </a:r>
            <a:r>
              <a:rPr lang="ko-KR" altLang="en-US" sz="1100" dirty="0" err="1"/>
              <a:t>high_mse_importances_df</a:t>
            </a:r>
            <a:r>
              <a:rPr lang="ko-KR" altLang="en-US" sz="11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50F97E-12D5-F7D5-FACD-F2C52C45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85919"/>
            <a:ext cx="5522305" cy="22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7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F55B18-98C4-6F90-1F7E-EA1BAAFE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60" y="0"/>
            <a:ext cx="514972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BEDBBA-9DA3-887B-1C11-6A4DB4BE2A79}"/>
              </a:ext>
            </a:extLst>
          </p:cNvPr>
          <p:cNvSpPr txBox="1"/>
          <p:nvPr/>
        </p:nvSpPr>
        <p:spPr>
          <a:xfrm>
            <a:off x="372788" y="739279"/>
            <a:ext cx="4612166" cy="521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High-MSE </a:t>
            </a:r>
            <a:r>
              <a:rPr lang="ko-KR" altLang="en-US" sz="1600" b="1" dirty="0"/>
              <a:t>수술을 위한 기능 중요성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High-MSE </a:t>
            </a:r>
            <a:r>
              <a:rPr lang="ko-KR" altLang="en-US" sz="1600" b="1" dirty="0"/>
              <a:t>그룹을 위한 주요 기능</a:t>
            </a:r>
            <a:r>
              <a:rPr lang="en-US" altLang="ko-KR" sz="1600" dirty="0"/>
              <a:t>: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OS(</a:t>
            </a:r>
            <a:r>
              <a:rPr lang="ko-KR" altLang="en-US" sz="1600" b="1" dirty="0"/>
              <a:t>정형외과</a:t>
            </a:r>
            <a:r>
              <a:rPr lang="en-US" altLang="ko-KR" sz="1600" b="1" dirty="0"/>
              <a:t>):</a:t>
            </a:r>
            <a:endParaRPr lang="ko-KR" altLang="en-US" sz="1600" dirty="0"/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6</a:t>
            </a:r>
            <a:r>
              <a:rPr lang="ko-KR" altLang="en-US" sz="1600" b="1" dirty="0"/>
              <a:t>시간 누적 볼륨</a:t>
            </a:r>
            <a:r>
              <a:rPr lang="ko-KR" altLang="en-US" sz="1600" dirty="0"/>
              <a:t>은 가장 중요한 예측 변수</a:t>
            </a:r>
            <a:r>
              <a:rPr lang="en-US" altLang="ko-KR" sz="1600" dirty="0"/>
              <a:t>(~45% </a:t>
            </a:r>
            <a:r>
              <a:rPr lang="ko-KR" altLang="en-US" sz="1600" dirty="0"/>
              <a:t>중요도</a:t>
            </a:r>
            <a:r>
              <a:rPr lang="en-US" altLang="ko-KR" sz="1600" dirty="0"/>
              <a:t>)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초기 주입 수준이 이 그룹의 통증 결과에 큰 영향을 미친다는 것을 나타냅니다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NS (</a:t>
            </a:r>
            <a:r>
              <a:rPr lang="ko-KR" altLang="en-US" sz="1600" b="1" dirty="0"/>
              <a:t>신경외과</a:t>
            </a:r>
            <a:r>
              <a:rPr lang="en-US" altLang="ko-KR" sz="1600" b="1" dirty="0"/>
              <a:t>):</a:t>
            </a:r>
            <a:endParaRPr lang="ko-KR" altLang="en-US" sz="1600" dirty="0"/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BMI</a:t>
            </a:r>
            <a:r>
              <a:rPr lang="en-US" altLang="ko-KR" sz="1600" dirty="0"/>
              <a:t>(~25%) </a:t>
            </a:r>
            <a:r>
              <a:rPr lang="ko-KR" altLang="en-US" sz="1600" dirty="0"/>
              <a:t>및 </a:t>
            </a:r>
            <a:r>
              <a:rPr lang="ko-KR" altLang="en-US" sz="1600" b="1" dirty="0"/>
              <a:t>연령</a:t>
            </a:r>
            <a:r>
              <a:rPr lang="en-US" altLang="ko-KR" sz="1600" dirty="0"/>
              <a:t>(~21%)</a:t>
            </a:r>
            <a:r>
              <a:rPr lang="ko-KR" altLang="en-US" sz="1600" dirty="0"/>
              <a:t>은 </a:t>
            </a:r>
            <a:r>
              <a:rPr lang="en-US" altLang="ko-KR" sz="1600" dirty="0"/>
              <a:t>NRS </a:t>
            </a:r>
            <a:r>
              <a:rPr lang="ko-KR" altLang="en-US" sz="1600" dirty="0"/>
              <a:t>예측에서 </a:t>
            </a:r>
            <a:r>
              <a:rPr lang="ko-KR" altLang="en-US" sz="1600" dirty="0" err="1"/>
              <a:t>환자별</a:t>
            </a:r>
            <a:r>
              <a:rPr lang="ko-KR" altLang="en-US" sz="1600" dirty="0"/>
              <a:t> 요인의 중요성을 반영하는 지배적인 예측 변수입니다</a:t>
            </a:r>
            <a:r>
              <a:rPr lang="en-US" altLang="ko-KR" sz="1600" dirty="0"/>
              <a:t>.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Bolus Rate</a:t>
            </a:r>
            <a:r>
              <a:rPr lang="ko-KR" altLang="en-US" sz="1600" dirty="0"/>
              <a:t>와 </a:t>
            </a:r>
            <a:r>
              <a:rPr lang="en-US" altLang="ko-KR" sz="1600" b="1" dirty="0"/>
              <a:t>9-Hour Cumulative Volume</a:t>
            </a:r>
            <a:r>
              <a:rPr lang="ko-KR" altLang="en-US" sz="1600" dirty="0"/>
              <a:t>이 적당히 기여합니다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2587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BFCE8D-2064-CA9E-A9F0-F7858A602349}"/>
              </a:ext>
            </a:extLst>
          </p:cNvPr>
          <p:cNvSpPr txBox="1"/>
          <p:nvPr/>
        </p:nvSpPr>
        <p:spPr>
          <a:xfrm>
            <a:off x="403123" y="156920"/>
            <a:ext cx="11159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High-MSE </a:t>
            </a:r>
            <a:r>
              <a:rPr lang="ko-KR" altLang="en-US" b="1" dirty="0">
                <a:highlight>
                  <a:srgbClr val="FFFF00"/>
                </a:highlight>
              </a:rPr>
              <a:t>그룹에 대한 모델 구체화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정확도를 높이기 위해 상호 작용 용어 또는 </a:t>
            </a:r>
            <a:r>
              <a:rPr lang="en-US" altLang="ko-KR" dirty="0">
                <a:highlight>
                  <a:srgbClr val="FFFF00"/>
                </a:highlight>
              </a:rPr>
              <a:t>Gradient Boosting</a:t>
            </a:r>
            <a:r>
              <a:rPr lang="ko-KR" altLang="en-US" dirty="0">
                <a:highlight>
                  <a:srgbClr val="FFFF00"/>
                </a:highlight>
              </a:rPr>
              <a:t>과 같은 고급 방법을 통합하여 이러한 그룹에 대한 모델을 구체화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D5FF7-A9C4-D19D-B868-822106455F9C}"/>
              </a:ext>
            </a:extLst>
          </p:cNvPr>
          <p:cNvSpPr txBox="1"/>
          <p:nvPr/>
        </p:nvSpPr>
        <p:spPr>
          <a:xfrm>
            <a:off x="304800" y="1080250"/>
            <a:ext cx="6096000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sklearn.ensemble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GradientBoostingRegressor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Refine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high</a:t>
            </a:r>
            <a:r>
              <a:rPr lang="ko-KR" altLang="en-US" sz="1000" dirty="0"/>
              <a:t>-MSE </a:t>
            </a:r>
            <a:r>
              <a:rPr lang="ko-KR" altLang="en-US" sz="1000" dirty="0" err="1"/>
              <a:t>surgeries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using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Gradient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Boosting</a:t>
            </a:r>
            <a:endParaRPr lang="ko-KR" altLang="en-US" sz="1000" dirty="0"/>
          </a:p>
          <a:p>
            <a:r>
              <a:rPr lang="ko-KR" altLang="en-US" sz="1000" dirty="0" err="1"/>
              <a:t>refined_models</a:t>
            </a:r>
            <a:r>
              <a:rPr lang="ko-KR" altLang="en-US" sz="1000" dirty="0"/>
              <a:t> = []</a:t>
            </a:r>
          </a:p>
          <a:p>
            <a:r>
              <a:rPr lang="ko-KR" altLang="en-US" sz="1000" dirty="0" err="1"/>
              <a:t>refined_results</a:t>
            </a:r>
            <a:r>
              <a:rPr lang="ko-KR" altLang="en-US" sz="1000" dirty="0"/>
              <a:t> = []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high_mse_surgeries</a:t>
            </a:r>
            <a:r>
              <a:rPr lang="ko-KR" altLang="en-US" sz="1000" dirty="0"/>
              <a:t>:</a:t>
            </a:r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Filter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the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specific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subset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personalized_data_encoded</a:t>
            </a:r>
            <a:r>
              <a:rPr lang="ko-KR" altLang="en-US" sz="1000" dirty="0"/>
              <a:t>[</a:t>
            </a:r>
            <a:r>
              <a:rPr lang="ko-KR" altLang="en-US" sz="1000" dirty="0" err="1"/>
              <a:t>personalized_data_encoded</a:t>
            </a:r>
            <a:r>
              <a:rPr lang="ko-KR" altLang="en-US" sz="1000" dirty="0"/>
              <a:t>[</a:t>
            </a:r>
            <a:r>
              <a:rPr lang="ko-KR" altLang="en-US" sz="1000" dirty="0" err="1"/>
              <a:t>f'Surgery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_{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}'] == 1]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X_subset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subset.drop</a:t>
            </a:r>
            <a:r>
              <a:rPr lang="ko-KR" altLang="en-US" sz="1000" dirty="0"/>
              <a:t>(</a:t>
            </a:r>
            <a:r>
              <a:rPr lang="ko-KR" altLang="en-US" sz="1000" dirty="0" err="1"/>
              <a:t>columns</a:t>
            </a:r>
            <a:r>
              <a:rPr lang="ko-KR" altLang="en-US" sz="1000" dirty="0"/>
              <a:t>=['Avg_nrs_pod0'])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y_subset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subset</a:t>
            </a:r>
            <a:r>
              <a:rPr lang="ko-KR" altLang="en-US" sz="1000" dirty="0"/>
              <a:t>['Avg_nrs_pod0']</a:t>
            </a:r>
          </a:p>
          <a:p>
            <a:r>
              <a:rPr lang="ko-KR" altLang="en-US" sz="1000" dirty="0"/>
              <a:t>    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if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subset.shape</a:t>
            </a:r>
            <a:r>
              <a:rPr lang="ko-KR" altLang="en-US" sz="1000" dirty="0"/>
              <a:t>[0] &lt; 10: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continue</a:t>
            </a:r>
            <a:r>
              <a:rPr lang="ko-KR" altLang="en-US" sz="1000" dirty="0"/>
              <a:t>  # </a:t>
            </a:r>
            <a:r>
              <a:rPr lang="ko-KR" altLang="en-US" sz="1000" dirty="0" err="1"/>
              <a:t>Skip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small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subsets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Train-test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split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X_train_s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X_test_s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y_train_s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y_test_s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train_test_split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X_subset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y_subset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test_size</a:t>
            </a:r>
            <a:r>
              <a:rPr lang="ko-KR" altLang="en-US" sz="1000" dirty="0"/>
              <a:t>=0.3, </a:t>
            </a:r>
            <a:r>
              <a:rPr lang="ko-KR" altLang="en-US" sz="1000" dirty="0" err="1"/>
              <a:t>random_state</a:t>
            </a:r>
            <a:r>
              <a:rPr lang="ko-KR" altLang="en-US" sz="1000" dirty="0"/>
              <a:t>=42)</a:t>
            </a:r>
          </a:p>
          <a:p>
            <a:r>
              <a:rPr lang="ko-KR" altLang="en-US" sz="1000" dirty="0"/>
              <a:t>    </a:t>
            </a:r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Train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Gradient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Boosting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gb_model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GradientBoostingRegressor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random_state</a:t>
            </a:r>
            <a:r>
              <a:rPr lang="ko-KR" altLang="en-US" sz="1000" dirty="0"/>
              <a:t>=42, </a:t>
            </a:r>
            <a:r>
              <a:rPr lang="ko-KR" altLang="en-US" sz="1000" dirty="0" err="1"/>
              <a:t>n_estimators</a:t>
            </a:r>
            <a:r>
              <a:rPr lang="ko-KR" altLang="en-US" sz="1000" dirty="0"/>
              <a:t>=100, </a:t>
            </a:r>
            <a:r>
              <a:rPr lang="ko-KR" altLang="en-US" sz="1000" dirty="0" err="1"/>
              <a:t>max_depth</a:t>
            </a:r>
            <a:r>
              <a:rPr lang="ko-KR" altLang="en-US" sz="1000" dirty="0"/>
              <a:t>=3, </a:t>
            </a:r>
            <a:r>
              <a:rPr lang="ko-KR" altLang="en-US" sz="1000" dirty="0" err="1"/>
              <a:t>learning_rate</a:t>
            </a:r>
            <a:r>
              <a:rPr lang="ko-KR" altLang="en-US" sz="1000" dirty="0"/>
              <a:t>=0.1)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gb_model.fit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X_train_s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y_train_s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y_pred_s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gb_model.predict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X_test_s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mse_s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mean_squared_error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y_test_s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y_pred_s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Store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results</a:t>
            </a:r>
            <a:r>
              <a:rPr lang="ko-KR" altLang="en-US" sz="1000" dirty="0"/>
              <a:t> and </a:t>
            </a:r>
            <a:r>
              <a:rPr lang="ko-KR" altLang="en-US" sz="1000" dirty="0" err="1"/>
              <a:t>model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refined_results.append</a:t>
            </a:r>
            <a:r>
              <a:rPr lang="ko-KR" altLang="en-US" sz="1000" dirty="0"/>
              <a:t>({</a:t>
            </a:r>
          </a:p>
          <a:p>
            <a:r>
              <a:rPr lang="ko-KR" altLang="en-US" sz="1000" dirty="0"/>
              <a:t>        '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'MSE': </a:t>
            </a:r>
            <a:r>
              <a:rPr lang="ko-KR" altLang="en-US" sz="1000" dirty="0" err="1"/>
              <a:t>mse_s</a:t>
            </a:r>
            <a:endParaRPr lang="ko-KR" altLang="en-US" sz="1000" dirty="0"/>
          </a:p>
          <a:p>
            <a:r>
              <a:rPr lang="ko-KR" altLang="en-US" sz="1000" dirty="0"/>
              <a:t>    })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refined_models.append</a:t>
            </a:r>
            <a:r>
              <a:rPr lang="ko-KR" altLang="en-US" sz="1000" dirty="0"/>
              <a:t>((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gb_model</a:t>
            </a:r>
            <a:r>
              <a:rPr lang="ko-KR" altLang="en-US" sz="1000" dirty="0"/>
              <a:t>))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Display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refined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results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high</a:t>
            </a:r>
            <a:r>
              <a:rPr lang="ko-KR" altLang="en-US" sz="1000" dirty="0"/>
              <a:t>-MSE </a:t>
            </a:r>
            <a:r>
              <a:rPr lang="ko-KR" altLang="en-US" sz="1000" dirty="0" err="1"/>
              <a:t>surgeries</a:t>
            </a:r>
            <a:endParaRPr lang="ko-KR" altLang="en-US" sz="1000" dirty="0"/>
          </a:p>
          <a:p>
            <a:r>
              <a:rPr lang="ko-KR" altLang="en-US" sz="1000" dirty="0" err="1"/>
              <a:t>refined_results_df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pd.DataFrame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refined_results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Refined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Results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High</a:t>
            </a:r>
            <a:r>
              <a:rPr lang="ko-KR" altLang="en-US" sz="1000" dirty="0"/>
              <a:t>-MSE </a:t>
            </a:r>
            <a:r>
              <a:rPr lang="ko-KR" altLang="en-US" sz="1000" dirty="0" err="1"/>
              <a:t>Surgeries</a:t>
            </a:r>
            <a:r>
              <a:rPr lang="ko-KR" altLang="en-US" sz="1000" dirty="0"/>
              <a:t>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refined_results_df</a:t>
            </a:r>
            <a:r>
              <a:rPr lang="ko-KR" altLang="en-US" sz="10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3D8D19-5431-4975-82E7-E2FB0BBE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61" y="1150389"/>
            <a:ext cx="2544194" cy="1301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5EE96-C025-56F5-C3D3-5587E5664360}"/>
              </a:ext>
            </a:extLst>
          </p:cNvPr>
          <p:cNvSpPr txBox="1"/>
          <p:nvPr/>
        </p:nvSpPr>
        <p:spPr>
          <a:xfrm>
            <a:off x="6173821" y="3469426"/>
            <a:ext cx="5713379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high-MSE </a:t>
            </a:r>
            <a:r>
              <a:rPr lang="ko-KR" altLang="en-US" sz="1600" b="1" dirty="0"/>
              <a:t>수술을 위한 개선된 모델 결과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신경외과</a:t>
            </a:r>
            <a:r>
              <a:rPr lang="en-US" altLang="ko-KR" sz="1600" b="1" dirty="0"/>
              <a:t>(NS):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err="1"/>
              <a:t>그래디언트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부스팅은</a:t>
            </a:r>
            <a:r>
              <a:rPr lang="ko-KR" altLang="en-US" sz="1600" dirty="0"/>
              <a:t> </a:t>
            </a:r>
            <a:r>
              <a:rPr lang="en-US" altLang="ko-KR" sz="1600" dirty="0"/>
              <a:t>MSE</a:t>
            </a:r>
            <a:r>
              <a:rPr lang="ko-KR" altLang="en-US" sz="1600" dirty="0"/>
              <a:t>를 </a:t>
            </a:r>
            <a:r>
              <a:rPr lang="en-US" altLang="ko-KR" sz="1600" b="1" dirty="0"/>
              <a:t>6.08</a:t>
            </a:r>
            <a:r>
              <a:rPr lang="ko-KR" altLang="en-US" sz="1600" dirty="0"/>
              <a:t>로 낮춰 중간 정도지만 추가적인 모델 개선이 필요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정형외과</a:t>
            </a:r>
            <a:r>
              <a:rPr lang="en-US" altLang="ko-KR" sz="1600" b="1" dirty="0"/>
              <a:t>(OS):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MSE</a:t>
            </a:r>
            <a:r>
              <a:rPr lang="ko-KR" altLang="en-US" sz="1600" dirty="0"/>
              <a:t>가 </a:t>
            </a:r>
            <a:r>
              <a:rPr lang="en-US" altLang="ko-KR" sz="1600" b="1" dirty="0"/>
              <a:t>4.76</a:t>
            </a:r>
            <a:r>
              <a:rPr lang="ko-KR" altLang="en-US" sz="1600" dirty="0"/>
              <a:t>으로 개선되어 이 그룹에 대한 실제 </a:t>
            </a:r>
            <a:r>
              <a:rPr lang="en-US" altLang="ko-KR" sz="1600" dirty="0"/>
              <a:t>NRS </a:t>
            </a:r>
            <a:r>
              <a:rPr lang="ko-KR" altLang="en-US" sz="1600" dirty="0"/>
              <a:t>값과 예측이 더 잘 정렬되었음을 나타냄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536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F2A630-165D-38B3-7335-4612C2B71945}"/>
              </a:ext>
            </a:extLst>
          </p:cNvPr>
          <p:cNvSpPr txBox="1"/>
          <p:nvPr/>
        </p:nvSpPr>
        <p:spPr>
          <a:xfrm>
            <a:off x="639097" y="236425"/>
            <a:ext cx="10432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수술별</a:t>
            </a:r>
            <a:r>
              <a:rPr lang="ko-KR" altLang="en-US" b="1" dirty="0">
                <a:highlight>
                  <a:srgbClr val="FFFF00"/>
                </a:highlight>
              </a:rPr>
              <a:t> 추세 시각화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다음으로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이러한 수술에 대한 실제 </a:t>
            </a:r>
            <a:r>
              <a:rPr lang="en-US" altLang="ko-KR" dirty="0">
                <a:highlight>
                  <a:srgbClr val="FFFF00"/>
                </a:highlight>
              </a:rPr>
              <a:t>NRS </a:t>
            </a:r>
            <a:r>
              <a:rPr lang="ko-KR" altLang="en-US" dirty="0">
                <a:highlight>
                  <a:srgbClr val="FFFF00"/>
                </a:highlight>
              </a:rPr>
              <a:t>값과 예측 </a:t>
            </a:r>
            <a:r>
              <a:rPr lang="en-US" altLang="ko-KR" dirty="0">
                <a:highlight>
                  <a:srgbClr val="FFFF00"/>
                </a:highlight>
              </a:rPr>
              <a:t>NRS </a:t>
            </a:r>
            <a:r>
              <a:rPr lang="ko-KR" altLang="en-US" dirty="0">
                <a:highlight>
                  <a:srgbClr val="FFFF00"/>
                </a:highlight>
              </a:rPr>
              <a:t>값을 비교하는 시각화를 만들어 남아 있는 격차를 식별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C9906-DD8A-8C43-9D80-2BFBD8FA642A}"/>
              </a:ext>
            </a:extLst>
          </p:cNvPr>
          <p:cNvSpPr txBox="1"/>
          <p:nvPr/>
        </p:nvSpPr>
        <p:spPr>
          <a:xfrm>
            <a:off x="363794" y="1159755"/>
            <a:ext cx="718738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# </a:t>
            </a:r>
            <a:r>
              <a:rPr lang="ko-KR" altLang="en-US" sz="1100" dirty="0" err="1"/>
              <a:t>Visualize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actual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vs</a:t>
            </a:r>
            <a:r>
              <a:rPr lang="ko-KR" altLang="en-US" sz="1100" dirty="0"/>
              <a:t>. </a:t>
            </a:r>
            <a:r>
              <a:rPr lang="ko-KR" altLang="en-US" sz="1100" dirty="0" err="1"/>
              <a:t>predicted</a:t>
            </a:r>
            <a:r>
              <a:rPr lang="ko-KR" altLang="en-US" sz="1100" dirty="0"/>
              <a:t> NRS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high</a:t>
            </a:r>
            <a:r>
              <a:rPr lang="ko-KR" altLang="en-US" sz="1100" dirty="0"/>
              <a:t>-MSE </a:t>
            </a:r>
            <a:r>
              <a:rPr lang="ko-KR" altLang="en-US" sz="1100" dirty="0" err="1"/>
              <a:t>surgeries</a:t>
            </a:r>
            <a:endParaRPr lang="ko-KR" altLang="en-US" sz="1100" dirty="0"/>
          </a:p>
          <a:p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model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refined_models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Filter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data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specific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personalized_data_encoded</a:t>
            </a:r>
            <a:r>
              <a:rPr lang="ko-KR" altLang="en-US" sz="1100" dirty="0"/>
              <a:t>[</a:t>
            </a:r>
            <a:r>
              <a:rPr lang="ko-KR" altLang="en-US" sz="1100" dirty="0" err="1"/>
              <a:t>personalized_data_encoded</a:t>
            </a:r>
            <a:r>
              <a:rPr lang="ko-KR" altLang="en-US" sz="1100" dirty="0"/>
              <a:t>[</a:t>
            </a:r>
            <a:r>
              <a:rPr lang="ko-KR" altLang="en-US" sz="1100" dirty="0" err="1"/>
              <a:t>f'Surgery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r>
              <a:rPr lang="ko-KR" altLang="en-US" sz="1100" dirty="0"/>
              <a:t>_{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}'] == 1]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X_subset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subset.drop</a:t>
            </a:r>
            <a:r>
              <a:rPr lang="ko-KR" altLang="en-US" sz="1100" dirty="0"/>
              <a:t>(</a:t>
            </a:r>
            <a:r>
              <a:rPr lang="ko-KR" altLang="en-US" sz="1100" dirty="0" err="1"/>
              <a:t>columns</a:t>
            </a:r>
            <a:r>
              <a:rPr lang="ko-KR" altLang="en-US" sz="1100" dirty="0"/>
              <a:t>=['Avg_nrs_pod0'])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y_subset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subset</a:t>
            </a:r>
            <a:r>
              <a:rPr lang="ko-KR" altLang="en-US" sz="1100" dirty="0"/>
              <a:t>['Avg_nrs_pod0']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Train-test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split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X_train_s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X_test_s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y_train_s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y_test_s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train_test_split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X_subset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y_subset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test_size</a:t>
            </a:r>
            <a:r>
              <a:rPr lang="ko-KR" altLang="en-US" sz="1100" dirty="0"/>
              <a:t>=0.3, </a:t>
            </a:r>
            <a:r>
              <a:rPr lang="ko-KR" altLang="en-US" sz="1100" dirty="0" err="1"/>
              <a:t>random_state</a:t>
            </a:r>
            <a:r>
              <a:rPr lang="ko-KR" altLang="en-US" sz="1100" dirty="0"/>
              <a:t>=42)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Predict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using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refined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model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y_pred_s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model.predict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X_test_s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Plot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actual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vs</a:t>
            </a:r>
            <a:r>
              <a:rPr lang="ko-KR" altLang="en-US" sz="1100" dirty="0"/>
              <a:t>. </a:t>
            </a:r>
            <a:r>
              <a:rPr lang="ko-KR" altLang="en-US" sz="1100" dirty="0" err="1"/>
              <a:t>predicted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values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plt.figure</a:t>
            </a:r>
            <a:r>
              <a:rPr lang="ko-KR" altLang="en-US" sz="1100" dirty="0"/>
              <a:t>(</a:t>
            </a:r>
            <a:r>
              <a:rPr lang="ko-KR" altLang="en-US" sz="1100" dirty="0" err="1"/>
              <a:t>figsize</a:t>
            </a:r>
            <a:r>
              <a:rPr lang="ko-KR" altLang="en-US" sz="1100" dirty="0"/>
              <a:t>=(8, 6))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plt.scatter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y_test_s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y_pred_s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alpha</a:t>
            </a:r>
            <a:r>
              <a:rPr lang="ko-KR" altLang="en-US" sz="1100" dirty="0"/>
              <a:t>=0.6, </a:t>
            </a:r>
            <a:r>
              <a:rPr lang="ko-KR" altLang="en-US" sz="1100" dirty="0" err="1"/>
              <a:t>label</a:t>
            </a:r>
            <a:r>
              <a:rPr lang="ko-KR" altLang="en-US" sz="1100" dirty="0"/>
              <a:t>='</a:t>
            </a:r>
            <a:r>
              <a:rPr lang="ko-KR" altLang="en-US" sz="1100" dirty="0" err="1"/>
              <a:t>Predicted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vs</a:t>
            </a:r>
            <a:r>
              <a:rPr lang="ko-KR" altLang="en-US" sz="1100" dirty="0"/>
              <a:t>. </a:t>
            </a:r>
            <a:r>
              <a:rPr lang="ko-KR" altLang="en-US" sz="1100" dirty="0" err="1"/>
              <a:t>Actual</a:t>
            </a:r>
            <a:r>
              <a:rPr lang="ko-KR" altLang="en-US" sz="1100" dirty="0"/>
              <a:t>')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plt.plot</a:t>
            </a:r>
            <a:r>
              <a:rPr lang="ko-KR" altLang="en-US" sz="1100" dirty="0"/>
              <a:t>([</a:t>
            </a:r>
            <a:r>
              <a:rPr lang="ko-KR" altLang="en-US" sz="1100" dirty="0" err="1"/>
              <a:t>y_test_s.min</a:t>
            </a:r>
            <a:r>
              <a:rPr lang="ko-KR" altLang="en-US" sz="1100" dirty="0"/>
              <a:t>(), </a:t>
            </a:r>
            <a:r>
              <a:rPr lang="ko-KR" altLang="en-US" sz="1100" dirty="0" err="1"/>
              <a:t>y_test_s.max</a:t>
            </a:r>
            <a:r>
              <a:rPr lang="ko-KR" altLang="en-US" sz="1100" dirty="0"/>
              <a:t>()], [</a:t>
            </a:r>
            <a:r>
              <a:rPr lang="ko-KR" altLang="en-US" sz="1100" dirty="0" err="1"/>
              <a:t>y_test_s.min</a:t>
            </a:r>
            <a:r>
              <a:rPr lang="ko-KR" altLang="en-US" sz="1100" dirty="0"/>
              <a:t>(), </a:t>
            </a:r>
            <a:r>
              <a:rPr lang="ko-KR" altLang="en-US" sz="1100" dirty="0" err="1"/>
              <a:t>y_test_s.max</a:t>
            </a:r>
            <a:r>
              <a:rPr lang="ko-KR" altLang="en-US" sz="1100" dirty="0"/>
              <a:t>()], </a:t>
            </a:r>
            <a:r>
              <a:rPr lang="ko-KR" altLang="en-US" sz="1100" dirty="0" err="1"/>
              <a:t>color</a:t>
            </a:r>
            <a:r>
              <a:rPr lang="ko-KR" altLang="en-US" sz="1100" dirty="0"/>
              <a:t>='</a:t>
            </a:r>
            <a:r>
              <a:rPr lang="ko-KR" altLang="en-US" sz="1100" dirty="0" err="1"/>
              <a:t>red</a:t>
            </a:r>
            <a:r>
              <a:rPr lang="ko-KR" altLang="en-US" sz="1100" dirty="0"/>
              <a:t>', </a:t>
            </a:r>
            <a:r>
              <a:rPr lang="ko-KR" altLang="en-US" sz="1100" dirty="0" err="1"/>
              <a:t>linestyle</a:t>
            </a:r>
            <a:r>
              <a:rPr lang="ko-KR" altLang="en-US" sz="1100" dirty="0"/>
              <a:t>='--', </a:t>
            </a:r>
            <a:r>
              <a:rPr lang="ko-KR" altLang="en-US" sz="1100" dirty="0" err="1"/>
              <a:t>label</a:t>
            </a:r>
            <a:r>
              <a:rPr lang="ko-KR" altLang="en-US" sz="1100" dirty="0"/>
              <a:t>='</a:t>
            </a:r>
            <a:r>
              <a:rPr lang="ko-KR" altLang="en-US" sz="1100" dirty="0" err="1"/>
              <a:t>Ideal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Fit</a:t>
            </a:r>
            <a:r>
              <a:rPr lang="ko-KR" altLang="en-US" sz="1100" dirty="0"/>
              <a:t>')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plt.title</a:t>
            </a:r>
            <a:r>
              <a:rPr lang="ko-KR" altLang="en-US" sz="1100" dirty="0"/>
              <a:t>(</a:t>
            </a:r>
            <a:r>
              <a:rPr lang="ko-KR" altLang="en-US" sz="1100" dirty="0" err="1"/>
              <a:t>f"Actual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vs</a:t>
            </a:r>
            <a:r>
              <a:rPr lang="ko-KR" altLang="en-US" sz="1100" dirty="0"/>
              <a:t>. </a:t>
            </a:r>
            <a:r>
              <a:rPr lang="ko-KR" altLang="en-US" sz="1100" dirty="0" err="1"/>
              <a:t>Predicted</a:t>
            </a:r>
            <a:r>
              <a:rPr lang="ko-KR" altLang="en-US" sz="1100" dirty="0"/>
              <a:t> NRS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{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}")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plt.xlabel</a:t>
            </a:r>
            <a:r>
              <a:rPr lang="ko-KR" altLang="en-US" sz="1100" dirty="0"/>
              <a:t>("</a:t>
            </a:r>
            <a:r>
              <a:rPr lang="ko-KR" altLang="en-US" sz="1100" dirty="0" err="1"/>
              <a:t>Actual</a:t>
            </a:r>
            <a:r>
              <a:rPr lang="ko-KR" altLang="en-US" sz="1100" dirty="0"/>
              <a:t> NRS")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plt.ylabel</a:t>
            </a:r>
            <a:r>
              <a:rPr lang="ko-KR" altLang="en-US" sz="1100" dirty="0"/>
              <a:t>("</a:t>
            </a:r>
            <a:r>
              <a:rPr lang="ko-KR" altLang="en-US" sz="1100" dirty="0" err="1"/>
              <a:t>Predicted</a:t>
            </a:r>
            <a:r>
              <a:rPr lang="ko-KR" altLang="en-US" sz="1100" dirty="0"/>
              <a:t> NRS")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plt.legend</a:t>
            </a:r>
            <a:r>
              <a:rPr lang="ko-KR" altLang="en-US" sz="1100" dirty="0"/>
              <a:t>()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plt.show</a:t>
            </a:r>
            <a:r>
              <a:rPr lang="ko-KR" altLang="en-US" sz="11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47513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680C86-B283-E875-1926-58AF9FA10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2006" y="3356149"/>
            <a:ext cx="4969994" cy="3501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83A433-F48B-A7E7-170B-91512D4F5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7009" y="157316"/>
            <a:ext cx="4969994" cy="3539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DCCE62-6900-7B1C-30DF-AE1D039A81E9}"/>
              </a:ext>
            </a:extLst>
          </p:cNvPr>
          <p:cNvSpPr txBox="1"/>
          <p:nvPr/>
        </p:nvSpPr>
        <p:spPr>
          <a:xfrm>
            <a:off x="618595" y="748480"/>
            <a:ext cx="4268038" cy="521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실제 </a:t>
            </a:r>
            <a:r>
              <a:rPr lang="en-US" altLang="ko-KR" sz="1600" b="1" dirty="0"/>
              <a:t>NRS vs. </a:t>
            </a:r>
            <a:r>
              <a:rPr lang="ko-KR" altLang="en-US" sz="1600" b="1" dirty="0"/>
              <a:t>예측 </a:t>
            </a:r>
            <a:r>
              <a:rPr lang="en-US" altLang="ko-KR" sz="1600" b="1" dirty="0"/>
              <a:t>NRS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신경외과</a:t>
            </a:r>
            <a:r>
              <a:rPr lang="en-US" altLang="ko-KR" sz="1600" b="1" dirty="0"/>
              <a:t>(NS):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err="1"/>
              <a:t>산점도는</a:t>
            </a:r>
            <a:r>
              <a:rPr lang="ko-KR" altLang="en-US" sz="1600" dirty="0"/>
              <a:t> 예측의 일부 변동성을 보여주며</a:t>
            </a:r>
            <a:r>
              <a:rPr lang="en-US" altLang="ko-KR" sz="1600" dirty="0"/>
              <a:t>, </a:t>
            </a:r>
            <a:r>
              <a:rPr lang="ko-KR" altLang="en-US" sz="1600" dirty="0"/>
              <a:t>예측된 </a:t>
            </a:r>
            <a:r>
              <a:rPr lang="en-US" altLang="ko-KR" sz="1600" dirty="0"/>
              <a:t>NRS </a:t>
            </a:r>
            <a:r>
              <a:rPr lang="ko-KR" altLang="en-US" sz="1600" dirty="0"/>
              <a:t>값이 실제 값과 크게 벗어나는 몇 가지 특이치가 있음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실제 </a:t>
            </a:r>
            <a:r>
              <a:rPr lang="en-US" altLang="ko-KR" sz="1600" dirty="0"/>
              <a:t>NRS </a:t>
            </a:r>
            <a:r>
              <a:rPr lang="ko-KR" altLang="en-US" sz="1600" dirty="0"/>
              <a:t>값이 높을수록 모델에 의해 과소평가되는 경향이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추가 개선의 여지가 있음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/>
              <a:t>정형외과</a:t>
            </a:r>
            <a:r>
              <a:rPr lang="en-US" altLang="ko-KR" sz="1600" b="1" dirty="0"/>
              <a:t>(OS):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예측은 </a:t>
            </a:r>
            <a:r>
              <a:rPr lang="en-US" altLang="ko-KR" sz="1600" dirty="0"/>
              <a:t>NS</a:t>
            </a:r>
            <a:r>
              <a:rPr lang="ko-KR" altLang="en-US" sz="1600" dirty="0"/>
              <a:t>에 비해 실제 값에 더 가깝게 정렬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이 모델은 </a:t>
            </a:r>
            <a:r>
              <a:rPr lang="en-US" altLang="ko-KR" sz="1600" dirty="0"/>
              <a:t>NRS </a:t>
            </a:r>
            <a:r>
              <a:rPr lang="ko-KR" altLang="en-US" sz="1600" dirty="0"/>
              <a:t>값이 낮을 때 잘 수행되지만 </a:t>
            </a:r>
            <a:r>
              <a:rPr lang="en-US" altLang="ko-KR" sz="1600" dirty="0"/>
              <a:t>NRS</a:t>
            </a:r>
            <a:r>
              <a:rPr lang="ko-KR" altLang="en-US" sz="1600" dirty="0"/>
              <a:t>가 증가함에 따라 변동성이 증가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473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D20A1-65E2-9355-28A5-A46BD175F87D}"/>
              </a:ext>
            </a:extLst>
          </p:cNvPr>
          <p:cNvSpPr txBox="1"/>
          <p:nvPr/>
        </p:nvSpPr>
        <p:spPr>
          <a:xfrm>
            <a:off x="403122" y="355261"/>
            <a:ext cx="8829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그래디언트</a:t>
            </a:r>
            <a:r>
              <a:rPr lang="ko-KR" altLang="en-US" b="1" dirty="0">
                <a:highlight>
                  <a:srgbClr val="FFFF00"/>
                </a:highlight>
              </a:rPr>
              <a:t> </a:t>
            </a:r>
            <a:r>
              <a:rPr lang="ko-KR" altLang="en-US" b="1" dirty="0" err="1">
                <a:highlight>
                  <a:srgbClr val="FFFF00"/>
                </a:highlight>
              </a:rPr>
              <a:t>부스팅</a:t>
            </a:r>
            <a:r>
              <a:rPr lang="en-US" altLang="ko-KR" b="1" dirty="0">
                <a:highlight>
                  <a:srgbClr val="FFFF00"/>
                </a:highlight>
              </a:rPr>
              <a:t>(Gradient Boosting)</a:t>
            </a:r>
            <a:r>
              <a:rPr lang="ko-KR" altLang="en-US" b="1" dirty="0">
                <a:highlight>
                  <a:srgbClr val="FFFF00"/>
                </a:highlight>
              </a:rPr>
              <a:t>과 랜덤 포레스트</a:t>
            </a:r>
            <a:r>
              <a:rPr lang="en-US" altLang="ko-KR" b="1" dirty="0">
                <a:highlight>
                  <a:srgbClr val="FFFF00"/>
                </a:highlight>
              </a:rPr>
              <a:t>(Random Forest)</a:t>
            </a:r>
            <a:r>
              <a:rPr lang="ko-KR" altLang="en-US" b="1" dirty="0">
                <a:highlight>
                  <a:srgbClr val="FFFF00"/>
                </a:highlight>
              </a:rPr>
              <a:t>를 비교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28A54-3CA2-66EA-181F-039A2932EDCA}"/>
              </a:ext>
            </a:extLst>
          </p:cNvPr>
          <p:cNvSpPr txBox="1"/>
          <p:nvPr/>
        </p:nvSpPr>
        <p:spPr>
          <a:xfrm>
            <a:off x="226141" y="760150"/>
            <a:ext cx="6096000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# </a:t>
            </a:r>
            <a:r>
              <a:rPr lang="ko-KR" altLang="en-US" sz="1100" dirty="0" err="1"/>
              <a:t>Compare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Gradient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Boosting</a:t>
            </a:r>
            <a:r>
              <a:rPr lang="ko-KR" altLang="en-US" sz="1100" dirty="0"/>
              <a:t> and </a:t>
            </a:r>
            <a:r>
              <a:rPr lang="ko-KR" altLang="en-US" sz="1100" dirty="0" err="1"/>
              <a:t>Random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Forest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high</a:t>
            </a:r>
            <a:r>
              <a:rPr lang="ko-KR" altLang="en-US" sz="1100" dirty="0"/>
              <a:t>-MSE </a:t>
            </a:r>
            <a:r>
              <a:rPr lang="ko-KR" altLang="en-US" sz="1100" dirty="0" err="1"/>
              <a:t>surgeries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 err="1"/>
              <a:t>comparison_results</a:t>
            </a:r>
            <a:r>
              <a:rPr lang="ko-KR" altLang="en-US" sz="1100" dirty="0"/>
              <a:t> = []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high_mse_surgeries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Filter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data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specific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personalized_data_encoded</a:t>
            </a:r>
            <a:r>
              <a:rPr lang="ko-KR" altLang="en-US" sz="1100" dirty="0"/>
              <a:t>[</a:t>
            </a:r>
            <a:r>
              <a:rPr lang="ko-KR" altLang="en-US" sz="1100" dirty="0" err="1"/>
              <a:t>personalized_data_encoded</a:t>
            </a:r>
            <a:r>
              <a:rPr lang="ko-KR" altLang="en-US" sz="1100" dirty="0"/>
              <a:t>[</a:t>
            </a:r>
            <a:r>
              <a:rPr lang="ko-KR" altLang="en-US" sz="1100" dirty="0" err="1"/>
              <a:t>f'Surgery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r>
              <a:rPr lang="ko-KR" altLang="en-US" sz="1100" dirty="0"/>
              <a:t>_{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}'] == 1]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X_subset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subset.drop</a:t>
            </a:r>
            <a:r>
              <a:rPr lang="ko-KR" altLang="en-US" sz="1100" dirty="0"/>
              <a:t>(</a:t>
            </a:r>
            <a:r>
              <a:rPr lang="ko-KR" altLang="en-US" sz="1100" dirty="0" err="1"/>
              <a:t>columns</a:t>
            </a:r>
            <a:r>
              <a:rPr lang="ko-KR" altLang="en-US" sz="1100" dirty="0"/>
              <a:t>=['Avg_nrs_pod0'])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y_subset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subset</a:t>
            </a:r>
            <a:r>
              <a:rPr lang="ko-KR" altLang="en-US" sz="1100" dirty="0"/>
              <a:t>['Avg_nrs_pod0']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subset.shape</a:t>
            </a:r>
            <a:r>
              <a:rPr lang="ko-KR" altLang="en-US" sz="1100" dirty="0"/>
              <a:t>[0] &lt; 10: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continue</a:t>
            </a:r>
            <a:r>
              <a:rPr lang="ko-KR" altLang="en-US" sz="1100" dirty="0"/>
              <a:t>  # </a:t>
            </a:r>
            <a:r>
              <a:rPr lang="ko-KR" altLang="en-US" sz="1100" dirty="0" err="1"/>
              <a:t>Skip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small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subsets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Train-test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split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X_train_s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X_test_s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y_train_s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y_test_s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train_test_split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X_subset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y_subset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test_size</a:t>
            </a:r>
            <a:r>
              <a:rPr lang="ko-KR" altLang="en-US" sz="1100" dirty="0"/>
              <a:t>=0.3, </a:t>
            </a:r>
            <a:r>
              <a:rPr lang="ko-KR" altLang="en-US" sz="1100" dirty="0" err="1"/>
              <a:t>random_state</a:t>
            </a:r>
            <a:r>
              <a:rPr lang="ko-KR" altLang="en-US" sz="1100" dirty="0"/>
              <a:t>=42)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Random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Forest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model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rf_model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RandomForestRegressor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random_state</a:t>
            </a:r>
            <a:r>
              <a:rPr lang="ko-KR" altLang="en-US" sz="1100" dirty="0"/>
              <a:t>=42, </a:t>
            </a:r>
            <a:r>
              <a:rPr lang="ko-KR" altLang="en-US" sz="1100" dirty="0" err="1"/>
              <a:t>n_estimators</a:t>
            </a:r>
            <a:r>
              <a:rPr lang="ko-KR" altLang="en-US" sz="1100" dirty="0"/>
              <a:t>=100)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rf_model.fit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X_train_s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y_train_s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y_pred_rf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rf_model.predict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X_test_s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mse_rf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mean_squared_error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y_test_s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y_pred_rf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Gradient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Boosting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model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gb_model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GradientBoostingRegressor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random_state</a:t>
            </a:r>
            <a:r>
              <a:rPr lang="ko-KR" altLang="en-US" sz="1100" dirty="0"/>
              <a:t>=42, </a:t>
            </a:r>
            <a:r>
              <a:rPr lang="ko-KR" altLang="en-US" sz="1100" dirty="0" err="1"/>
              <a:t>n_estimators</a:t>
            </a:r>
            <a:r>
              <a:rPr lang="ko-KR" altLang="en-US" sz="1100" dirty="0"/>
              <a:t>=100, </a:t>
            </a:r>
            <a:r>
              <a:rPr lang="ko-KR" altLang="en-US" sz="1100" dirty="0" err="1"/>
              <a:t>max_depth</a:t>
            </a:r>
            <a:r>
              <a:rPr lang="ko-KR" altLang="en-US" sz="1100" dirty="0"/>
              <a:t>=3, </a:t>
            </a:r>
            <a:r>
              <a:rPr lang="ko-KR" altLang="en-US" sz="1100" dirty="0" err="1"/>
              <a:t>learning_rate</a:t>
            </a:r>
            <a:r>
              <a:rPr lang="ko-KR" altLang="en-US" sz="1100" dirty="0"/>
              <a:t>=0.1)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gb_model.fit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X_train_s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y_train_s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y_pred_gb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gb_model.predict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X_test_s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mse_gb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mean_squared_error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y_test_s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y_pred_gb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12A5-3DE6-6374-9074-1D619B78EBC7}"/>
              </a:ext>
            </a:extLst>
          </p:cNvPr>
          <p:cNvSpPr txBox="1"/>
          <p:nvPr/>
        </p:nvSpPr>
        <p:spPr>
          <a:xfrm>
            <a:off x="5692878" y="757927"/>
            <a:ext cx="609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 # </a:t>
            </a:r>
            <a:r>
              <a:rPr lang="ko-KR" altLang="en-US" sz="1100" dirty="0" err="1"/>
              <a:t>Store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results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comparison_results.append</a:t>
            </a:r>
            <a:r>
              <a:rPr lang="ko-KR" altLang="en-US" sz="1100" dirty="0"/>
              <a:t>({</a:t>
            </a:r>
          </a:p>
          <a:p>
            <a:r>
              <a:rPr lang="ko-KR" altLang="en-US" sz="1100" dirty="0"/>
              <a:t>        '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r>
              <a:rPr lang="ko-KR" altLang="en-US" sz="1100" dirty="0"/>
              <a:t>':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'</a:t>
            </a:r>
            <a:r>
              <a:rPr lang="ko-KR" altLang="en-US" sz="1100" dirty="0" err="1"/>
              <a:t>Model</a:t>
            </a:r>
            <a:r>
              <a:rPr lang="ko-KR" altLang="en-US" sz="1100" dirty="0"/>
              <a:t>': '</a:t>
            </a:r>
            <a:r>
              <a:rPr lang="ko-KR" altLang="en-US" sz="1100" dirty="0" err="1"/>
              <a:t>Random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Forest</a:t>
            </a:r>
            <a:r>
              <a:rPr lang="ko-KR" altLang="en-US" sz="1100" dirty="0"/>
              <a:t>',</a:t>
            </a:r>
          </a:p>
          <a:p>
            <a:r>
              <a:rPr lang="ko-KR" altLang="en-US" sz="1100" dirty="0"/>
              <a:t>        'MSE': </a:t>
            </a:r>
            <a:r>
              <a:rPr lang="ko-KR" altLang="en-US" sz="1100" dirty="0" err="1"/>
              <a:t>mse_rf</a:t>
            </a:r>
            <a:endParaRPr lang="ko-KR" altLang="en-US" sz="1100" dirty="0"/>
          </a:p>
          <a:p>
            <a:r>
              <a:rPr lang="ko-KR" altLang="en-US" sz="1100" dirty="0"/>
              <a:t>    })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comparison_results.append</a:t>
            </a:r>
            <a:r>
              <a:rPr lang="ko-KR" altLang="en-US" sz="1100" dirty="0"/>
              <a:t>({</a:t>
            </a:r>
          </a:p>
          <a:p>
            <a:r>
              <a:rPr lang="ko-KR" altLang="en-US" sz="1100" dirty="0"/>
              <a:t>        '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r>
              <a:rPr lang="ko-KR" altLang="en-US" sz="1100" dirty="0"/>
              <a:t>':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'</a:t>
            </a:r>
            <a:r>
              <a:rPr lang="ko-KR" altLang="en-US" sz="1100" dirty="0" err="1"/>
              <a:t>Model</a:t>
            </a:r>
            <a:r>
              <a:rPr lang="ko-KR" altLang="en-US" sz="1100" dirty="0"/>
              <a:t>': '</a:t>
            </a:r>
            <a:r>
              <a:rPr lang="ko-KR" altLang="en-US" sz="1100" dirty="0" err="1"/>
              <a:t>Gradient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Boosting</a:t>
            </a:r>
            <a:r>
              <a:rPr lang="ko-KR" altLang="en-US" sz="1100" dirty="0"/>
              <a:t>',</a:t>
            </a:r>
          </a:p>
          <a:p>
            <a:r>
              <a:rPr lang="ko-KR" altLang="en-US" sz="1100" dirty="0"/>
              <a:t>        'MSE': </a:t>
            </a:r>
            <a:r>
              <a:rPr lang="ko-KR" altLang="en-US" sz="1100" dirty="0" err="1"/>
              <a:t>mse_gb</a:t>
            </a:r>
            <a:endParaRPr lang="ko-KR" altLang="en-US" sz="1100" dirty="0"/>
          </a:p>
          <a:p>
            <a:r>
              <a:rPr lang="ko-KR" altLang="en-US" sz="1100" dirty="0"/>
              <a:t>    })</a:t>
            </a:r>
          </a:p>
          <a:p>
            <a:endParaRPr lang="ko-KR" altLang="en-US" sz="1100" dirty="0"/>
          </a:p>
          <a:p>
            <a:r>
              <a:rPr lang="ko-KR" altLang="en-US" sz="1100" dirty="0"/>
              <a:t># </a:t>
            </a:r>
            <a:r>
              <a:rPr lang="ko-KR" altLang="en-US" sz="1100" dirty="0" err="1"/>
              <a:t>Convert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comparison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results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DataFrame</a:t>
            </a:r>
            <a:r>
              <a:rPr lang="ko-KR" altLang="en-US" sz="1100" dirty="0"/>
              <a:t> and </a:t>
            </a:r>
            <a:r>
              <a:rPr lang="ko-KR" altLang="en-US" sz="1100" dirty="0" err="1"/>
              <a:t>display</a:t>
            </a:r>
            <a:endParaRPr lang="ko-KR" altLang="en-US" sz="1100" dirty="0"/>
          </a:p>
          <a:p>
            <a:r>
              <a:rPr lang="ko-KR" altLang="en-US" sz="1100" dirty="0" err="1"/>
              <a:t>comparison_results_df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pd.DataFrame</a:t>
            </a:r>
            <a:r>
              <a:rPr lang="ko-KR" altLang="en-US" sz="1100" dirty="0"/>
              <a:t>(</a:t>
            </a:r>
            <a:r>
              <a:rPr lang="ko-KR" altLang="en-US" sz="1100" dirty="0" err="1"/>
              <a:t>comparison_results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 err="1"/>
              <a:t>import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ace_tools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tools</a:t>
            </a:r>
            <a:r>
              <a:rPr lang="ko-KR" altLang="en-US" sz="1100" dirty="0"/>
              <a:t>; </a:t>
            </a:r>
            <a:r>
              <a:rPr lang="ko-KR" altLang="en-US" sz="1100" dirty="0" err="1"/>
              <a:t>tools.display_dataframe_to_user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name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Model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Comparison</a:t>
            </a:r>
            <a:r>
              <a:rPr lang="ko-KR" altLang="en-US" sz="1100" dirty="0"/>
              <a:t>: </a:t>
            </a:r>
            <a:r>
              <a:rPr lang="ko-KR" altLang="en-US" sz="1100" dirty="0" err="1"/>
              <a:t>Gradient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Boosting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vs</a:t>
            </a:r>
            <a:r>
              <a:rPr lang="ko-KR" altLang="en-US" sz="1100" dirty="0"/>
              <a:t>. </a:t>
            </a:r>
            <a:r>
              <a:rPr lang="ko-KR" altLang="en-US" sz="1100" dirty="0" err="1"/>
              <a:t>Random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Forest</a:t>
            </a:r>
            <a:r>
              <a:rPr lang="ko-KR" altLang="en-US" sz="1100" dirty="0"/>
              <a:t>", </a:t>
            </a:r>
            <a:r>
              <a:rPr lang="ko-KR" altLang="en-US" sz="1100" dirty="0" err="1"/>
              <a:t>dataframe</a:t>
            </a:r>
            <a:r>
              <a:rPr lang="ko-KR" altLang="en-US" sz="1100" dirty="0"/>
              <a:t>=</a:t>
            </a:r>
            <a:r>
              <a:rPr lang="ko-KR" altLang="en-US" sz="1100" dirty="0" err="1"/>
              <a:t>comparison_results_df</a:t>
            </a:r>
            <a:r>
              <a:rPr lang="ko-KR" altLang="en-US" sz="1100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6F72BF-CF6C-7474-BEE7-45B5AA084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93" y="3860135"/>
            <a:ext cx="4755839" cy="194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26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2E8CE6-A41B-798C-5B49-5C9E65E4C542}"/>
              </a:ext>
            </a:extLst>
          </p:cNvPr>
          <p:cNvSpPr txBox="1"/>
          <p:nvPr/>
        </p:nvSpPr>
        <p:spPr>
          <a:xfrm>
            <a:off x="442451" y="4347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>
                <a:latin typeface="+mn-ea"/>
              </a:rPr>
              <a:t>단계 </a:t>
            </a:r>
            <a:r>
              <a:rPr lang="en-US" altLang="ko-KR" b="1" u="sng" dirty="0">
                <a:latin typeface="+mn-ea"/>
              </a:rPr>
              <a:t>2: </a:t>
            </a:r>
            <a:r>
              <a:rPr lang="ko-KR" altLang="en-US" b="1" u="sng" dirty="0">
                <a:latin typeface="+mn-ea"/>
              </a:rPr>
              <a:t>데이터 정리 및 </a:t>
            </a:r>
            <a:r>
              <a:rPr lang="ko-KR" altLang="en-US" b="1" u="sng" dirty="0" err="1">
                <a:latin typeface="+mn-ea"/>
              </a:rPr>
              <a:t>전처리</a:t>
            </a:r>
            <a:r>
              <a:rPr lang="ko-KR" altLang="en-US" b="1" u="sng" dirty="0">
                <a:latin typeface="+mn-ea"/>
              </a:rPr>
              <a:t>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5BA8C-A438-5098-BD4D-58870AFCE368}"/>
              </a:ext>
            </a:extLst>
          </p:cNvPr>
          <p:cNvSpPr txBox="1"/>
          <p:nvPr/>
        </p:nvSpPr>
        <p:spPr>
          <a:xfrm>
            <a:off x="737419" y="1013845"/>
            <a:ext cx="930131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Step</a:t>
            </a:r>
            <a:r>
              <a:rPr lang="ko-KR" altLang="en-US" sz="1200" dirty="0"/>
              <a:t> 2: Data </a:t>
            </a:r>
            <a:r>
              <a:rPr lang="ko-KR" altLang="en-US" sz="1200" dirty="0" err="1"/>
              <a:t>Cleaning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Preprocessing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Dropping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unnecessary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columns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may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not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relevant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analysis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renaming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columns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easier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reference</a:t>
            </a:r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Here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removing</a:t>
            </a:r>
            <a:r>
              <a:rPr lang="ko-KR" altLang="en-US" sz="1200" dirty="0"/>
              <a:t> '</a:t>
            </a:r>
            <a:r>
              <a:rPr lang="ko-KR" altLang="en-US" sz="1200" dirty="0" err="1"/>
              <a:t>Unnamed</a:t>
            </a:r>
            <a:r>
              <a:rPr lang="ko-KR" altLang="en-US" sz="1200" dirty="0"/>
              <a:t>: 0'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represents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index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handling</a:t>
            </a:r>
            <a:r>
              <a:rPr lang="ko-KR" altLang="en-US" sz="1200" dirty="0"/>
              <a:t> '</a:t>
            </a:r>
            <a:r>
              <a:rPr lang="ko-KR" altLang="en-US" sz="1200" dirty="0" err="1"/>
              <a:t>First_bolus_attempt</a:t>
            </a:r>
            <a:r>
              <a:rPr lang="ko-KR" altLang="en-US" sz="1200" dirty="0"/>
              <a:t>' </a:t>
            </a:r>
            <a:r>
              <a:rPr lang="ko-KR" altLang="en-US" sz="1200" dirty="0" err="1"/>
              <a:t>with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missing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values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Dropping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'</a:t>
            </a:r>
            <a:r>
              <a:rPr lang="ko-KR" altLang="en-US" sz="1200" dirty="0" err="1"/>
              <a:t>Unnamed</a:t>
            </a:r>
            <a:r>
              <a:rPr lang="ko-KR" altLang="en-US" sz="1200" dirty="0"/>
              <a:t>: 0' </a:t>
            </a:r>
            <a:r>
              <a:rPr lang="ko-KR" altLang="en-US" sz="1200" dirty="0" err="1"/>
              <a:t>column</a:t>
            </a:r>
            <a:endParaRPr lang="ko-KR" altLang="en-US" sz="1200" dirty="0"/>
          </a:p>
          <a:p>
            <a:r>
              <a:rPr lang="ko-KR" altLang="en-US" sz="1200" dirty="0" err="1"/>
              <a:t>data_cleaned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data_stepwise.drop</a:t>
            </a:r>
            <a:r>
              <a:rPr lang="ko-KR" altLang="en-US" sz="1200" dirty="0"/>
              <a:t>(</a:t>
            </a:r>
            <a:r>
              <a:rPr lang="ko-KR" altLang="en-US" sz="1200" dirty="0" err="1"/>
              <a:t>columns</a:t>
            </a:r>
            <a:r>
              <a:rPr lang="ko-KR" altLang="en-US" sz="1200" dirty="0"/>
              <a:t>=['</a:t>
            </a:r>
            <a:r>
              <a:rPr lang="ko-KR" altLang="en-US" sz="1200" dirty="0" err="1"/>
              <a:t>Unnamed</a:t>
            </a:r>
            <a:r>
              <a:rPr lang="ko-KR" altLang="en-US" sz="1200" dirty="0"/>
              <a:t>: 0'])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Handling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missing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'</a:t>
            </a:r>
            <a:r>
              <a:rPr lang="ko-KR" altLang="en-US" sz="1200" dirty="0" err="1"/>
              <a:t>First_bolus_attempt</a:t>
            </a:r>
            <a:r>
              <a:rPr lang="ko-KR" altLang="en-US" sz="1200" dirty="0"/>
              <a:t>'</a:t>
            </a:r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We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will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fill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missing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with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median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column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represents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timing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information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non-categorical</a:t>
            </a:r>
            <a:endParaRPr lang="ko-KR" altLang="en-US" sz="1200" dirty="0"/>
          </a:p>
          <a:p>
            <a:r>
              <a:rPr lang="ko-KR" altLang="en-US" sz="1200" dirty="0" err="1"/>
              <a:t>data_cleaned</a:t>
            </a:r>
            <a:r>
              <a:rPr lang="ko-KR" altLang="en-US" sz="1200" dirty="0"/>
              <a:t>['</a:t>
            </a:r>
            <a:r>
              <a:rPr lang="ko-KR" altLang="en-US" sz="1200" dirty="0" err="1"/>
              <a:t>First_bolus_attempt</a:t>
            </a:r>
            <a:r>
              <a:rPr lang="ko-KR" altLang="en-US" sz="1200" dirty="0"/>
              <a:t>'] = </a:t>
            </a:r>
            <a:r>
              <a:rPr lang="ko-KR" altLang="en-US" sz="1200" dirty="0" err="1"/>
              <a:t>pd.to_numeric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data_cleaned</a:t>
            </a:r>
            <a:r>
              <a:rPr lang="ko-KR" altLang="en-US" sz="1200" dirty="0"/>
              <a:t>['</a:t>
            </a:r>
            <a:r>
              <a:rPr lang="ko-KR" altLang="en-US" sz="1200" dirty="0" err="1"/>
              <a:t>First_bolus_attempt</a:t>
            </a:r>
            <a:r>
              <a:rPr lang="ko-KR" altLang="en-US" sz="1200" dirty="0"/>
              <a:t>'], </a:t>
            </a:r>
            <a:r>
              <a:rPr lang="ko-KR" altLang="en-US" sz="1200" dirty="0" err="1"/>
              <a:t>errors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coerce</a:t>
            </a:r>
            <a:r>
              <a:rPr lang="ko-KR" altLang="en-US" sz="1200" dirty="0"/>
              <a:t>')</a:t>
            </a:r>
          </a:p>
          <a:p>
            <a:r>
              <a:rPr lang="ko-KR" altLang="en-US" sz="1200" dirty="0" err="1"/>
              <a:t>data_cleaned</a:t>
            </a:r>
            <a:r>
              <a:rPr lang="ko-KR" altLang="en-US" sz="1200" dirty="0"/>
              <a:t>['</a:t>
            </a:r>
            <a:r>
              <a:rPr lang="ko-KR" altLang="en-US" sz="1200" dirty="0" err="1"/>
              <a:t>First_bolus_attempt</a:t>
            </a:r>
            <a:r>
              <a:rPr lang="ko-KR" altLang="en-US" sz="1200" dirty="0"/>
              <a:t>'].</a:t>
            </a:r>
            <a:r>
              <a:rPr lang="ko-KR" altLang="en-US" sz="1200" dirty="0" err="1"/>
              <a:t>fillna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data_cleaned</a:t>
            </a:r>
            <a:r>
              <a:rPr lang="ko-KR" altLang="en-US" sz="1200" dirty="0"/>
              <a:t>['</a:t>
            </a:r>
            <a:r>
              <a:rPr lang="ko-KR" altLang="en-US" sz="1200" dirty="0" err="1"/>
              <a:t>First_bolus_attempt</a:t>
            </a:r>
            <a:r>
              <a:rPr lang="ko-KR" altLang="en-US" sz="1200" dirty="0"/>
              <a:t>'].</a:t>
            </a:r>
            <a:r>
              <a:rPr lang="ko-KR" altLang="en-US" sz="1200" dirty="0" err="1"/>
              <a:t>median</a:t>
            </a:r>
            <a:r>
              <a:rPr lang="ko-KR" altLang="en-US" sz="1200" dirty="0"/>
              <a:t>(), </a:t>
            </a:r>
            <a:r>
              <a:rPr lang="ko-KR" altLang="en-US" sz="1200" dirty="0" err="1"/>
              <a:t>inplace</a:t>
            </a:r>
            <a:r>
              <a:rPr lang="ko-KR" altLang="en-US" sz="1200" dirty="0"/>
              <a:t>=</a:t>
            </a:r>
            <a:r>
              <a:rPr lang="ko-KR" altLang="en-US" sz="1200" dirty="0" err="1"/>
              <a:t>True</a:t>
            </a:r>
            <a:r>
              <a:rPr lang="ko-KR" altLang="en-US" sz="1200" dirty="0"/>
              <a:t>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Normalizing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relevant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numeric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columns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consistent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scaling</a:t>
            </a:r>
            <a:endParaRPr lang="ko-KR" altLang="en-US" sz="1200" dirty="0"/>
          </a:p>
          <a:p>
            <a:r>
              <a:rPr lang="ko-KR" altLang="en-US" sz="1200" dirty="0" err="1"/>
              <a:t>from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sklearn.preprocessing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MinMaxScaler</a:t>
            </a:r>
            <a:endParaRPr lang="ko-KR" altLang="en-US" sz="1200" dirty="0"/>
          </a:p>
          <a:p>
            <a:r>
              <a:rPr lang="ko-KR" altLang="en-US" sz="1200" dirty="0" err="1"/>
              <a:t>numeric_columns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data_cleaned.select_dtypes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include</a:t>
            </a:r>
            <a:r>
              <a:rPr lang="ko-KR" altLang="en-US" sz="1200" dirty="0"/>
              <a:t>=['float64', 'int64']).</a:t>
            </a:r>
            <a:r>
              <a:rPr lang="ko-KR" altLang="en-US" sz="1200" dirty="0" err="1"/>
              <a:t>columns</a:t>
            </a:r>
            <a:endParaRPr lang="ko-KR" altLang="en-US" sz="1200" dirty="0"/>
          </a:p>
          <a:p>
            <a:r>
              <a:rPr lang="ko-KR" altLang="en-US" sz="1200" dirty="0" err="1"/>
              <a:t>scaler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MinMaxScaler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 err="1"/>
              <a:t>data_cleaned</a:t>
            </a:r>
            <a:r>
              <a:rPr lang="ko-KR" altLang="en-US" sz="1200" dirty="0"/>
              <a:t>[</a:t>
            </a:r>
            <a:r>
              <a:rPr lang="ko-KR" altLang="en-US" sz="1200" dirty="0" err="1"/>
              <a:t>numeric_columns</a:t>
            </a:r>
            <a:r>
              <a:rPr lang="ko-KR" altLang="en-US" sz="1200" dirty="0"/>
              <a:t>] = </a:t>
            </a:r>
            <a:r>
              <a:rPr lang="ko-KR" altLang="en-US" sz="1200" dirty="0" err="1"/>
              <a:t>scaler.fit_transform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data_cleaned</a:t>
            </a:r>
            <a:r>
              <a:rPr lang="ko-KR" altLang="en-US" sz="1200" dirty="0"/>
              <a:t>[</a:t>
            </a:r>
            <a:r>
              <a:rPr lang="ko-KR" altLang="en-US" sz="1200" dirty="0" err="1"/>
              <a:t>numeric_columns</a:t>
            </a:r>
            <a:r>
              <a:rPr lang="ko-KR" altLang="en-US" sz="1200" dirty="0"/>
              <a:t>])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Displaying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cleaned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preprocessed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user</a:t>
            </a:r>
            <a:endParaRPr lang="ko-KR" altLang="en-US" sz="1200" dirty="0"/>
          </a:p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ace_tools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tools</a:t>
            </a:r>
            <a:r>
              <a:rPr lang="ko-KR" altLang="en-US" sz="1200" dirty="0"/>
              <a:t>; </a:t>
            </a:r>
            <a:r>
              <a:rPr lang="ko-KR" altLang="en-US" sz="1200" dirty="0" err="1"/>
              <a:t>tools.display_dataframe_to_user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name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Cleaned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Preprocessed</a:t>
            </a:r>
            <a:r>
              <a:rPr lang="ko-KR" altLang="en-US" sz="1200" dirty="0"/>
              <a:t> Data", </a:t>
            </a:r>
            <a:r>
              <a:rPr lang="ko-KR" altLang="en-US" sz="1200" dirty="0" err="1"/>
              <a:t>dataframe</a:t>
            </a:r>
            <a:r>
              <a:rPr lang="ko-KR" altLang="en-US" sz="1200" dirty="0"/>
              <a:t>=</a:t>
            </a:r>
            <a:r>
              <a:rPr lang="ko-KR" altLang="en-US" sz="1200" dirty="0" err="1"/>
              <a:t>data_cleaned.head</a:t>
            </a:r>
            <a:r>
              <a:rPr lang="ko-KR" altLang="en-US" sz="12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8923939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A56308-7F5C-D451-1E4A-7D8B5E7AB864}"/>
              </a:ext>
            </a:extLst>
          </p:cNvPr>
          <p:cNvSpPr txBox="1"/>
          <p:nvPr/>
        </p:nvSpPr>
        <p:spPr>
          <a:xfrm>
            <a:off x="393289" y="335254"/>
            <a:ext cx="11208775" cy="3362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모델 비교</a:t>
            </a:r>
            <a:r>
              <a:rPr lang="en-US" altLang="ko-KR" b="1" dirty="0"/>
              <a:t>: </a:t>
            </a:r>
            <a:r>
              <a:rPr lang="ko-KR" altLang="en-US" b="1" dirty="0" err="1"/>
              <a:t>그래디언트</a:t>
            </a:r>
            <a:r>
              <a:rPr lang="ko-KR" altLang="en-US" b="1" dirty="0"/>
              <a:t> </a:t>
            </a:r>
            <a:r>
              <a:rPr lang="ko-KR" altLang="en-US" b="1" dirty="0" err="1"/>
              <a:t>부스팅</a:t>
            </a:r>
            <a:r>
              <a:rPr lang="en-US" altLang="ko-KR" b="1" dirty="0"/>
              <a:t>(Gradient Boosting) vs. </a:t>
            </a:r>
            <a:r>
              <a:rPr lang="ko-KR" altLang="en-US" b="1" dirty="0"/>
              <a:t>랜덤 포레스트</a:t>
            </a:r>
            <a:r>
              <a:rPr lang="en-US" altLang="ko-KR" b="1" dirty="0"/>
              <a:t>(Random Forest)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결과</a:t>
            </a:r>
            <a:r>
              <a:rPr lang="en-US" altLang="ko-KR" b="1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신경외과</a:t>
            </a:r>
            <a:r>
              <a:rPr lang="en-US" altLang="ko-KR" b="1" dirty="0"/>
              <a:t>(NS):</a:t>
            </a: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랜덤 포레스트</a:t>
            </a:r>
            <a:r>
              <a:rPr lang="en-US" altLang="ko-KR" b="1" dirty="0"/>
              <a:t>(Random Forest</a:t>
            </a:r>
            <a:r>
              <a:rPr lang="en-US" altLang="ko-KR" dirty="0"/>
              <a:t>)</a:t>
            </a:r>
            <a:r>
              <a:rPr lang="ko-KR" altLang="en-US" dirty="0"/>
              <a:t>는 더 낮은 </a:t>
            </a:r>
            <a:r>
              <a:rPr lang="en-US" altLang="ko-KR" dirty="0"/>
              <a:t>MSE(</a:t>
            </a:r>
            <a:r>
              <a:rPr lang="en-US" altLang="ko-KR" b="1" dirty="0"/>
              <a:t>4.76</a:t>
            </a:r>
            <a:r>
              <a:rPr lang="ko-KR" altLang="en-US" dirty="0"/>
              <a:t> 대 </a:t>
            </a:r>
            <a:r>
              <a:rPr lang="en-US" altLang="ko-KR" b="1" dirty="0"/>
              <a:t>6.08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부스팅을</a:t>
            </a:r>
            <a:r>
              <a:rPr lang="ko-KR" altLang="en-US" dirty="0"/>
              <a:t> 능가합니다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Random Forest</a:t>
            </a:r>
            <a:r>
              <a:rPr lang="ko-KR" altLang="en-US" dirty="0"/>
              <a:t>는 이 하위 집합에서 복잡한 패턴을 더 잘 캡처할 수 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정형외과</a:t>
            </a:r>
            <a:r>
              <a:rPr lang="en-US" altLang="ko-KR" b="1" dirty="0"/>
              <a:t>(OS):</a:t>
            </a: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Random Forest</a:t>
            </a:r>
            <a:r>
              <a:rPr lang="ko-KR" altLang="en-US" dirty="0"/>
              <a:t>는 </a:t>
            </a:r>
            <a:r>
              <a:rPr lang="en-US" altLang="ko-KR" dirty="0"/>
              <a:t>Gradient Boosting</a:t>
            </a:r>
            <a:r>
              <a:rPr lang="ko-KR" altLang="en-US" dirty="0"/>
              <a:t>의 </a:t>
            </a:r>
            <a:r>
              <a:rPr lang="en-US" altLang="ko-KR" b="1" dirty="0"/>
              <a:t>4.76</a:t>
            </a:r>
            <a:r>
              <a:rPr lang="ko-KR" altLang="en-US" dirty="0"/>
              <a:t>에 비해 </a:t>
            </a:r>
            <a:r>
              <a:rPr lang="en-US" altLang="ko-KR" b="1" dirty="0"/>
              <a:t>4.24</a:t>
            </a:r>
            <a:r>
              <a:rPr lang="ko-KR" altLang="en-US" dirty="0"/>
              <a:t>의 </a:t>
            </a:r>
            <a:r>
              <a:rPr lang="en-US" altLang="ko-KR" dirty="0"/>
              <a:t>MSE</a:t>
            </a:r>
            <a:r>
              <a:rPr lang="ko-KR" altLang="en-US" dirty="0"/>
              <a:t>로 더 나은 성능을 다시 보여줍니다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이는 </a:t>
            </a:r>
            <a:r>
              <a:rPr lang="en-US" altLang="ko-KR" dirty="0"/>
              <a:t>Random Forest</a:t>
            </a:r>
            <a:r>
              <a:rPr lang="ko-KR" altLang="en-US" dirty="0"/>
              <a:t>가 </a:t>
            </a:r>
            <a:r>
              <a:rPr lang="en-US" altLang="ko-KR" dirty="0"/>
              <a:t>OS </a:t>
            </a:r>
            <a:r>
              <a:rPr lang="ko-KR" altLang="en-US" dirty="0"/>
              <a:t>그룹의 가변성을 보다 효과적으로 처리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A6648-0367-D3D2-9516-11AC17F6374B}"/>
              </a:ext>
            </a:extLst>
          </p:cNvPr>
          <p:cNvSpPr txBox="1"/>
          <p:nvPr/>
        </p:nvSpPr>
        <p:spPr>
          <a:xfrm>
            <a:off x="511276" y="4333934"/>
            <a:ext cx="10776155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관찰</a:t>
            </a:r>
            <a:r>
              <a:rPr lang="en-US" altLang="ko-KR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Random Forest</a:t>
            </a:r>
            <a:r>
              <a:rPr lang="ko-KR" altLang="en-US" dirty="0"/>
              <a:t>는 이러한 높은 </a:t>
            </a:r>
            <a:r>
              <a:rPr lang="en-US" altLang="ko-KR" dirty="0"/>
              <a:t>MSE </a:t>
            </a:r>
            <a:r>
              <a:rPr lang="ko-KR" altLang="en-US" dirty="0"/>
              <a:t>수술에서 </a:t>
            </a:r>
            <a:r>
              <a:rPr lang="en-US" altLang="ko-KR" b="1" dirty="0"/>
              <a:t>Gradient Boosting</a:t>
            </a:r>
            <a:r>
              <a:rPr lang="ko-KR" altLang="en-US" b="1" dirty="0"/>
              <a:t>을 지속적으로 능가합니다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Gradient Boosting</a:t>
            </a:r>
            <a:r>
              <a:rPr lang="ko-KR" altLang="en-US" dirty="0"/>
              <a:t>의 순차적 트리 구축에 대한 의존도는 특정 기능에 대한 데이터가 제한적이거나 불균형한 데이터셋에는 적합하지 않을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4107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C90F00-A6BD-55AF-ED31-1EA8EDDE516F}"/>
              </a:ext>
            </a:extLst>
          </p:cNvPr>
          <p:cNvSpPr txBox="1"/>
          <p:nvPr/>
        </p:nvSpPr>
        <p:spPr>
          <a:xfrm>
            <a:off x="324465" y="1622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모델 성능을 개선하기 위해 단계별로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392A1-242A-FA6B-06DD-07559F2315FA}"/>
              </a:ext>
            </a:extLst>
          </p:cNvPr>
          <p:cNvSpPr txBox="1"/>
          <p:nvPr/>
        </p:nvSpPr>
        <p:spPr>
          <a:xfrm>
            <a:off x="324465" y="610389"/>
            <a:ext cx="10825316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highlight>
                  <a:srgbClr val="FFFF00"/>
                </a:highlight>
              </a:rPr>
              <a:t>하이퍼</a:t>
            </a:r>
            <a:r>
              <a:rPr lang="ko-KR" altLang="en-US" sz="1600" b="1" dirty="0">
                <a:highlight>
                  <a:srgbClr val="FFFF00"/>
                </a:highlight>
              </a:rPr>
              <a:t> 매개 변수 튜닝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highlight>
                  <a:srgbClr val="FFFF00"/>
                </a:highlight>
              </a:rPr>
              <a:t>높은 </a:t>
            </a:r>
            <a:r>
              <a:rPr lang="en-US" altLang="ko-KR" sz="1600" dirty="0">
                <a:highlight>
                  <a:srgbClr val="FFFF00"/>
                </a:highlight>
              </a:rPr>
              <a:t>MSE </a:t>
            </a:r>
            <a:r>
              <a:rPr lang="ko-KR" altLang="en-US" sz="1600" dirty="0">
                <a:highlight>
                  <a:srgbClr val="FFFF00"/>
                </a:highlight>
              </a:rPr>
              <a:t>수술 유형을 위해 </a:t>
            </a:r>
            <a:r>
              <a:rPr lang="en-US" altLang="ko-KR" sz="1600" dirty="0">
                <a:highlight>
                  <a:srgbClr val="FFFF00"/>
                </a:highlight>
              </a:rPr>
              <a:t>Random Forest </a:t>
            </a:r>
            <a:r>
              <a:rPr lang="ko-KR" altLang="en-US" sz="1600" dirty="0">
                <a:highlight>
                  <a:srgbClr val="FFFF00"/>
                </a:highlight>
              </a:rPr>
              <a:t>및 </a:t>
            </a:r>
            <a:r>
              <a:rPr lang="en-US" altLang="ko-KR" sz="1600" dirty="0">
                <a:highlight>
                  <a:srgbClr val="FFFF00"/>
                </a:highlight>
              </a:rPr>
              <a:t>Gradient Boosting </a:t>
            </a:r>
            <a:r>
              <a:rPr lang="ko-KR" altLang="en-US" sz="1600" dirty="0">
                <a:highlight>
                  <a:srgbClr val="FFFF00"/>
                </a:highlight>
              </a:rPr>
              <a:t>모델을 모두 최적화합니다</a:t>
            </a:r>
            <a:r>
              <a:rPr lang="en-US" altLang="ko-KR" sz="1600" dirty="0"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highlight>
                  <a:srgbClr val="FFFF00"/>
                </a:highlight>
              </a:rPr>
              <a:t>그리드 검색 또는 무작위 검색과 같은 기술을 사용하여 최적의 구성을 식별합니다</a:t>
            </a:r>
            <a:r>
              <a:rPr lang="en-US" altLang="ko-KR" sz="1600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14AD3-2857-15AB-44F8-DCD86ADA5A46}"/>
              </a:ext>
            </a:extLst>
          </p:cNvPr>
          <p:cNvSpPr txBox="1"/>
          <p:nvPr/>
        </p:nvSpPr>
        <p:spPr>
          <a:xfrm>
            <a:off x="176981" y="1832892"/>
            <a:ext cx="496529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from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sklearn.model_selection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import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GridSearchCV</a:t>
            </a:r>
            <a:endParaRPr lang="ko-KR" altLang="en-US" sz="1000" dirty="0"/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Define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hyperparameter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grids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both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models</a:t>
            </a:r>
            <a:endParaRPr lang="ko-KR" altLang="en-US" sz="1000" dirty="0"/>
          </a:p>
          <a:p>
            <a:r>
              <a:rPr lang="ko-KR" altLang="en-US" sz="1000" dirty="0" err="1"/>
              <a:t>rf_param_grid</a:t>
            </a:r>
            <a:r>
              <a:rPr lang="ko-KR" altLang="en-US" sz="1000" dirty="0"/>
              <a:t> = {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n_estimators</a:t>
            </a:r>
            <a:r>
              <a:rPr lang="ko-KR" altLang="en-US" sz="1000" dirty="0"/>
              <a:t>': [100, 200, 300],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max_depth</a:t>
            </a:r>
            <a:r>
              <a:rPr lang="ko-KR" altLang="en-US" sz="1000" dirty="0"/>
              <a:t>': [</a:t>
            </a:r>
            <a:r>
              <a:rPr lang="ko-KR" altLang="en-US" sz="1000" dirty="0" err="1"/>
              <a:t>None</a:t>
            </a:r>
            <a:r>
              <a:rPr lang="ko-KR" altLang="en-US" sz="1000" dirty="0"/>
              <a:t>, 10, 20],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min_samples_split</a:t>
            </a:r>
            <a:r>
              <a:rPr lang="ko-KR" altLang="en-US" sz="1000" dirty="0"/>
              <a:t>': [2, 5, 10]</a:t>
            </a:r>
          </a:p>
          <a:p>
            <a:r>
              <a:rPr lang="ko-KR" altLang="en-US" sz="1000" dirty="0"/>
              <a:t>}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gb_param_grid</a:t>
            </a:r>
            <a:r>
              <a:rPr lang="ko-KR" altLang="en-US" sz="1000" dirty="0"/>
              <a:t> = {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n_estimators</a:t>
            </a:r>
            <a:r>
              <a:rPr lang="ko-KR" altLang="en-US" sz="1000" dirty="0"/>
              <a:t>': [100, 200, 300],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learning_rate</a:t>
            </a:r>
            <a:r>
              <a:rPr lang="ko-KR" altLang="en-US" sz="1000" dirty="0"/>
              <a:t>': [0.01, 0.1, 0.2],</a:t>
            </a:r>
          </a:p>
          <a:p>
            <a:r>
              <a:rPr lang="ko-KR" altLang="en-US" sz="1000" dirty="0"/>
              <a:t>    '</a:t>
            </a:r>
            <a:r>
              <a:rPr lang="ko-KR" altLang="en-US" sz="1000" dirty="0" err="1"/>
              <a:t>max_depth</a:t>
            </a:r>
            <a:r>
              <a:rPr lang="ko-KR" altLang="en-US" sz="1000" dirty="0"/>
              <a:t>': [3, 5, 7]</a:t>
            </a:r>
          </a:p>
          <a:p>
            <a:r>
              <a:rPr lang="ko-KR" altLang="en-US" sz="1000" dirty="0"/>
              <a:t>}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tuned_results</a:t>
            </a:r>
            <a:r>
              <a:rPr lang="ko-KR" altLang="en-US" sz="1000" dirty="0"/>
              <a:t> = []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high_mse_surgeries</a:t>
            </a:r>
            <a:r>
              <a:rPr lang="ko-KR" altLang="en-US" sz="1000" dirty="0"/>
              <a:t>:</a:t>
            </a:r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Filter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the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specific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subset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personalized_data_encoded</a:t>
            </a:r>
            <a:r>
              <a:rPr lang="ko-KR" altLang="en-US" sz="1000" dirty="0"/>
              <a:t>[</a:t>
            </a:r>
            <a:r>
              <a:rPr lang="ko-KR" altLang="en-US" sz="1000" dirty="0" err="1"/>
              <a:t>personalized_data_encoded</a:t>
            </a:r>
            <a:r>
              <a:rPr lang="ko-KR" altLang="en-US" sz="1000" dirty="0"/>
              <a:t>[</a:t>
            </a:r>
            <a:r>
              <a:rPr lang="ko-KR" altLang="en-US" sz="1000" dirty="0" err="1"/>
              <a:t>f'Surgery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_{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}'] == 1]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X_subset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subset.drop</a:t>
            </a:r>
            <a:r>
              <a:rPr lang="ko-KR" altLang="en-US" sz="1000" dirty="0"/>
              <a:t>(</a:t>
            </a:r>
            <a:r>
              <a:rPr lang="ko-KR" altLang="en-US" sz="1000" dirty="0" err="1"/>
              <a:t>columns</a:t>
            </a:r>
            <a:r>
              <a:rPr lang="ko-KR" altLang="en-US" sz="1000" dirty="0"/>
              <a:t>=['Avg_nrs_pod0'])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y_subset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subset</a:t>
            </a:r>
            <a:r>
              <a:rPr lang="ko-KR" altLang="en-US" sz="1000" dirty="0"/>
              <a:t>['Avg_nrs_pod0']</a:t>
            </a:r>
          </a:p>
          <a:p>
            <a:r>
              <a:rPr lang="ko-KR" altLang="en-US" sz="1000" dirty="0"/>
              <a:t>    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if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subset.shape</a:t>
            </a:r>
            <a:r>
              <a:rPr lang="ko-KR" altLang="en-US" sz="1000" dirty="0"/>
              <a:t>[0] &lt; 10:</a:t>
            </a:r>
          </a:p>
          <a:p>
            <a:r>
              <a:rPr lang="ko-KR" altLang="en-US" sz="1000" dirty="0"/>
              <a:t>        </a:t>
            </a:r>
            <a:r>
              <a:rPr lang="ko-KR" altLang="en-US" sz="1000" dirty="0" err="1"/>
              <a:t>continue</a:t>
            </a:r>
            <a:r>
              <a:rPr lang="ko-KR" altLang="en-US" sz="1000" dirty="0"/>
              <a:t>  # </a:t>
            </a:r>
            <a:r>
              <a:rPr lang="ko-KR" altLang="en-US" sz="1000" dirty="0" err="1"/>
              <a:t>Skip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small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subsets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Train-test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split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X_train_s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X_test_s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y_train_s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y_test_s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train_test_split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X_subset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y_subset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test_size</a:t>
            </a:r>
            <a:r>
              <a:rPr lang="ko-KR" altLang="en-US" sz="1000" dirty="0"/>
              <a:t>=0.3, </a:t>
            </a:r>
            <a:r>
              <a:rPr lang="ko-KR" altLang="en-US" sz="1000" dirty="0" err="1"/>
              <a:t>random_state</a:t>
            </a:r>
            <a:r>
              <a:rPr lang="ko-KR" altLang="en-US" sz="1000" dirty="0"/>
              <a:t>=42)</a:t>
            </a:r>
          </a:p>
          <a:p>
            <a:r>
              <a:rPr lang="ko-KR" altLang="en-US" sz="1000" dirty="0"/>
              <a:t>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A6248-C5DA-646D-D6C9-EA64AD6B4907}"/>
              </a:ext>
            </a:extLst>
          </p:cNvPr>
          <p:cNvSpPr txBox="1"/>
          <p:nvPr/>
        </p:nvSpPr>
        <p:spPr>
          <a:xfrm>
            <a:off x="5142271" y="1687354"/>
            <a:ext cx="713822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 # </a:t>
            </a:r>
            <a:r>
              <a:rPr lang="ko-KR" altLang="en-US" sz="1000" dirty="0" err="1"/>
              <a:t>Grid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search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Random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Forest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rf_grid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GridSearchCV</a:t>
            </a:r>
            <a:r>
              <a:rPr lang="ko-KR" altLang="en-US" sz="1000" dirty="0"/>
              <a:t>(</a:t>
            </a:r>
            <a:r>
              <a:rPr lang="ko-KR" altLang="en-US" sz="1000" dirty="0" err="1"/>
              <a:t>RandomForestRegressor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random_state</a:t>
            </a:r>
            <a:r>
              <a:rPr lang="ko-KR" altLang="en-US" sz="1000" dirty="0"/>
              <a:t>=42), </a:t>
            </a:r>
            <a:r>
              <a:rPr lang="ko-KR" altLang="en-US" sz="1000" dirty="0" err="1"/>
              <a:t>rf_param_grid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cv</a:t>
            </a:r>
            <a:r>
              <a:rPr lang="ko-KR" altLang="en-US" sz="1000" dirty="0"/>
              <a:t>=3, </a:t>
            </a:r>
            <a:r>
              <a:rPr lang="ko-KR" altLang="en-US" sz="1000" dirty="0" err="1"/>
              <a:t>scoring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neg_mean_squared_error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rf_grid.fit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X_train_s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y_train_s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rf_best_model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rf_grid.best_estimator</a:t>
            </a:r>
            <a:r>
              <a:rPr lang="ko-KR" altLang="en-US" sz="1000" dirty="0"/>
              <a:t>_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y_pred_rf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rf_best_model.predict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X_test_s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mse_rf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mean_squared_error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y_test_s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y_pred_rf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Grid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search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Gradient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Boosting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gb_grid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GridSearchCV</a:t>
            </a:r>
            <a:r>
              <a:rPr lang="ko-KR" altLang="en-US" sz="1000" dirty="0"/>
              <a:t>(</a:t>
            </a:r>
            <a:r>
              <a:rPr lang="ko-KR" altLang="en-US" sz="1000" dirty="0" err="1"/>
              <a:t>GradientBoostingRegressor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random_state</a:t>
            </a:r>
            <a:r>
              <a:rPr lang="ko-KR" altLang="en-US" sz="1000" dirty="0"/>
              <a:t>=42), </a:t>
            </a:r>
            <a:r>
              <a:rPr lang="ko-KR" altLang="en-US" sz="1000" dirty="0" err="1"/>
              <a:t>gb_param_grid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cv</a:t>
            </a:r>
            <a:r>
              <a:rPr lang="ko-KR" altLang="en-US" sz="1000" dirty="0"/>
              <a:t>=3, </a:t>
            </a:r>
            <a:r>
              <a:rPr lang="ko-KR" altLang="en-US" sz="1000" dirty="0" err="1"/>
              <a:t>scoring</a:t>
            </a:r>
            <a:r>
              <a:rPr lang="ko-KR" altLang="en-US" sz="1000" dirty="0"/>
              <a:t>='</a:t>
            </a:r>
            <a:r>
              <a:rPr lang="ko-KR" altLang="en-US" sz="1000" dirty="0" err="1"/>
              <a:t>neg_mean_squared_error</a:t>
            </a:r>
            <a:r>
              <a:rPr lang="ko-KR" altLang="en-US" sz="1000" dirty="0"/>
              <a:t>')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gb_grid.fit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X_train_s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y_train_s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gb_best_model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gb_grid.best_estimator</a:t>
            </a:r>
            <a:r>
              <a:rPr lang="ko-KR" altLang="en-US" sz="1000" dirty="0"/>
              <a:t>_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y_pred_gb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gb_best_model.predict</a:t>
            </a:r>
            <a:r>
              <a:rPr lang="ko-KR" altLang="en-US" sz="1000" dirty="0"/>
              <a:t>(</a:t>
            </a:r>
            <a:r>
              <a:rPr lang="ko-KR" altLang="en-US" sz="1000" dirty="0" err="1"/>
              <a:t>X_test_s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mse_gb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mean_squared_error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y_test_s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y_pred_gb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    </a:t>
            </a:r>
          </a:p>
          <a:p>
            <a:r>
              <a:rPr lang="ko-KR" altLang="en-US" sz="1000" dirty="0"/>
              <a:t>    # </a:t>
            </a:r>
            <a:r>
              <a:rPr lang="ko-KR" altLang="en-US" sz="1000" dirty="0" err="1"/>
              <a:t>Store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results</a:t>
            </a:r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tuned_results.append</a:t>
            </a:r>
            <a:r>
              <a:rPr lang="ko-KR" altLang="en-US" sz="1000" dirty="0"/>
              <a:t>({</a:t>
            </a:r>
          </a:p>
          <a:p>
            <a:r>
              <a:rPr lang="ko-KR" altLang="en-US" sz="1000" dirty="0"/>
              <a:t>        '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'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': '</a:t>
            </a:r>
            <a:r>
              <a:rPr lang="ko-KR" altLang="en-US" sz="1000" dirty="0" err="1"/>
              <a:t>Random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Forest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Tuned</a:t>
            </a:r>
            <a:r>
              <a:rPr lang="ko-KR" altLang="en-US" sz="1000" dirty="0"/>
              <a:t>)',</a:t>
            </a:r>
          </a:p>
          <a:p>
            <a:r>
              <a:rPr lang="ko-KR" altLang="en-US" sz="1000" dirty="0"/>
              <a:t>        'MSE': </a:t>
            </a:r>
            <a:r>
              <a:rPr lang="ko-KR" altLang="en-US" sz="1000" dirty="0" err="1"/>
              <a:t>mse_rf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'Best </a:t>
            </a:r>
            <a:r>
              <a:rPr lang="ko-KR" altLang="en-US" sz="1000" dirty="0" err="1"/>
              <a:t>Parameters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rf_grid.best_params</a:t>
            </a:r>
            <a:r>
              <a:rPr lang="ko-KR" altLang="en-US" sz="1000" dirty="0"/>
              <a:t>_</a:t>
            </a:r>
          </a:p>
          <a:p>
            <a:r>
              <a:rPr lang="ko-KR" altLang="en-US" sz="1000" dirty="0"/>
              <a:t>    })</a:t>
            </a:r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tuned_results.append</a:t>
            </a:r>
            <a:r>
              <a:rPr lang="ko-KR" altLang="en-US" sz="1000" dirty="0"/>
              <a:t>({</a:t>
            </a:r>
          </a:p>
          <a:p>
            <a:r>
              <a:rPr lang="ko-KR" altLang="en-US" sz="1000" dirty="0"/>
              <a:t>        '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Type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surgery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'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': '</a:t>
            </a:r>
            <a:r>
              <a:rPr lang="ko-KR" altLang="en-US" sz="1000" dirty="0" err="1"/>
              <a:t>Gradient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Boosting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Tuned</a:t>
            </a:r>
            <a:r>
              <a:rPr lang="ko-KR" altLang="en-US" sz="1000" dirty="0"/>
              <a:t>)',</a:t>
            </a:r>
          </a:p>
          <a:p>
            <a:r>
              <a:rPr lang="ko-KR" altLang="en-US" sz="1000" dirty="0"/>
              <a:t>        'MSE': </a:t>
            </a:r>
            <a:r>
              <a:rPr lang="ko-KR" altLang="en-US" sz="1000" dirty="0" err="1"/>
              <a:t>mse_gb</a:t>
            </a:r>
            <a:r>
              <a:rPr lang="ko-KR" altLang="en-US" sz="1000" dirty="0"/>
              <a:t>,</a:t>
            </a:r>
          </a:p>
          <a:p>
            <a:r>
              <a:rPr lang="ko-KR" altLang="en-US" sz="1000" dirty="0"/>
              <a:t>        'Best </a:t>
            </a:r>
            <a:r>
              <a:rPr lang="ko-KR" altLang="en-US" sz="1000" dirty="0" err="1"/>
              <a:t>Parameters</a:t>
            </a:r>
            <a:r>
              <a:rPr lang="ko-KR" altLang="en-US" sz="1000" dirty="0"/>
              <a:t>': </a:t>
            </a:r>
            <a:r>
              <a:rPr lang="ko-KR" altLang="en-US" sz="1000" dirty="0" err="1"/>
              <a:t>gb_grid.best_params</a:t>
            </a:r>
            <a:r>
              <a:rPr lang="ko-KR" altLang="en-US" sz="1000" dirty="0"/>
              <a:t>_</a:t>
            </a:r>
          </a:p>
          <a:p>
            <a:r>
              <a:rPr lang="ko-KR" altLang="en-US" sz="1000" dirty="0"/>
              <a:t>    })</a:t>
            </a:r>
          </a:p>
          <a:p>
            <a:endParaRPr lang="ko-KR" altLang="en-US" sz="1000" dirty="0"/>
          </a:p>
          <a:p>
            <a:r>
              <a:rPr lang="ko-KR" altLang="en-US" sz="1000" dirty="0"/>
              <a:t># </a:t>
            </a:r>
            <a:r>
              <a:rPr lang="ko-KR" altLang="en-US" sz="1000" dirty="0" err="1"/>
              <a:t>Display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tuned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results</a:t>
            </a:r>
            <a:endParaRPr lang="ko-KR" altLang="en-US" sz="1000" dirty="0"/>
          </a:p>
          <a:p>
            <a:r>
              <a:rPr lang="ko-KR" altLang="en-US" sz="1000" dirty="0" err="1"/>
              <a:t>tuned_results_df</a:t>
            </a:r>
            <a:r>
              <a:rPr lang="ko-KR" altLang="en-US" sz="1000" dirty="0"/>
              <a:t> = </a:t>
            </a:r>
            <a:r>
              <a:rPr lang="ko-KR" altLang="en-US" sz="1000" dirty="0" err="1"/>
              <a:t>pd.DataFrame</a:t>
            </a:r>
            <a:r>
              <a:rPr lang="ko-KR" altLang="en-US" sz="1000" dirty="0"/>
              <a:t>(</a:t>
            </a:r>
            <a:r>
              <a:rPr lang="ko-KR" altLang="en-US" sz="1000" dirty="0" err="1"/>
              <a:t>tuned_results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 err="1"/>
              <a:t>tools.display_dataframe_to_user</a:t>
            </a:r>
            <a:r>
              <a:rPr lang="ko-KR" altLang="en-US" sz="1000" dirty="0"/>
              <a:t>(</a:t>
            </a:r>
            <a:r>
              <a:rPr lang="ko-KR" altLang="en-US" sz="1000" dirty="0" err="1"/>
              <a:t>name</a:t>
            </a:r>
            <a:r>
              <a:rPr lang="ko-KR" altLang="en-US" sz="1000" dirty="0"/>
              <a:t>="</a:t>
            </a:r>
            <a:r>
              <a:rPr lang="ko-KR" altLang="en-US" sz="1000" dirty="0" err="1"/>
              <a:t>Tuned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Results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for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High</a:t>
            </a:r>
            <a:r>
              <a:rPr lang="ko-KR" altLang="en-US" sz="1000" dirty="0"/>
              <a:t>-MSE </a:t>
            </a:r>
            <a:r>
              <a:rPr lang="ko-KR" altLang="en-US" sz="1000" dirty="0" err="1"/>
              <a:t>Surgeries</a:t>
            </a:r>
            <a:r>
              <a:rPr lang="ko-KR" altLang="en-US" sz="1000" dirty="0"/>
              <a:t>", </a:t>
            </a:r>
            <a:r>
              <a:rPr lang="ko-KR" altLang="en-US" sz="1000" dirty="0" err="1"/>
              <a:t>dataframe</a:t>
            </a:r>
            <a:r>
              <a:rPr lang="ko-KR" altLang="en-US" sz="1000" dirty="0"/>
              <a:t>=</a:t>
            </a:r>
            <a:r>
              <a:rPr lang="ko-KR" altLang="en-US" sz="1000" dirty="0" err="1"/>
              <a:t>tuned_results_df</a:t>
            </a:r>
            <a:r>
              <a:rPr lang="ko-KR" altLang="en-US" sz="1000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891930-F939-5F13-13B8-60B5CF8C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962" y="3566797"/>
            <a:ext cx="3400057" cy="26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685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380B59-B0DB-31D7-BA0E-3D535EE6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52" y="10746"/>
            <a:ext cx="9075174" cy="484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하이퍼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매개 변수 튜닝 결과: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높은 MSE 수술을 위해 조정된 모델: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신경외과(NS):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랜덤 포레스트(조정):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MSE =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4.76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최상의 매개 변수 : 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max_depth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None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min_samples_split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2,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300}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그래디언트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부스팅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(조정):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MSE =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5.39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최상의 매개 변수 : 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learning_rate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0.01,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max_depth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3,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300}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정형외과(OS):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랜덤 포레스트(조정):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MSE =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4.29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최상의 매개 변수 : 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max_depth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10,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min_samples_split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5,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200}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그래디언트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부스팅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(조정):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MSE =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4.40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최상의 매개 변수 : .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learning_rate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0.01,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max_depth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3,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': 200}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35333-9B52-0278-469B-7F9630225C50}"/>
              </a:ext>
            </a:extLst>
          </p:cNvPr>
          <p:cNvSpPr txBox="1"/>
          <p:nvPr/>
        </p:nvSpPr>
        <p:spPr>
          <a:xfrm>
            <a:off x="747252" y="4697727"/>
            <a:ext cx="10540180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관찰</a:t>
            </a:r>
            <a:r>
              <a:rPr lang="en-US" altLang="ko-KR" sz="1600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Random Forest</a:t>
            </a:r>
            <a:r>
              <a:rPr lang="ko-KR" altLang="en-US" sz="1600" dirty="0"/>
              <a:t>는 튜닝 후에도 </a:t>
            </a:r>
            <a:r>
              <a:rPr lang="en-US" altLang="ko-KR" sz="1600" dirty="0"/>
              <a:t>NS</a:t>
            </a:r>
            <a:r>
              <a:rPr lang="ko-KR" altLang="en-US" sz="1600" dirty="0"/>
              <a:t>와 </a:t>
            </a:r>
            <a:r>
              <a:rPr lang="en-US" altLang="ko-KR" sz="1600" dirty="0"/>
              <a:t>OS </a:t>
            </a:r>
            <a:r>
              <a:rPr lang="ko-KR" altLang="en-US" sz="1600" dirty="0"/>
              <a:t>모두에 대해 </a:t>
            </a:r>
            <a:r>
              <a:rPr lang="en-US" altLang="ko-KR" sz="1600" dirty="0"/>
              <a:t>Gradient Boosting</a:t>
            </a:r>
            <a:r>
              <a:rPr lang="ko-KR" altLang="en-US" sz="1600" dirty="0"/>
              <a:t>을 계속 능가합니다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그래디언트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</a:t>
            </a:r>
            <a:r>
              <a:rPr lang="en-US" altLang="ko-KR" sz="1600" dirty="0"/>
              <a:t>(Gradient Boosting)</a:t>
            </a:r>
            <a:r>
              <a:rPr lang="ko-KR" altLang="en-US" sz="1600" dirty="0"/>
              <a:t>은 약간의 개선을 보이지만 더 작은 하위 집합 크기와 변동성으로 인해 덜 효과적일 수 있습니다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214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5CEA20-A2EC-015B-792F-4C5CEBA184FC}"/>
              </a:ext>
            </a:extLst>
          </p:cNvPr>
          <p:cNvSpPr txBox="1"/>
          <p:nvPr/>
        </p:nvSpPr>
        <p:spPr>
          <a:xfrm>
            <a:off x="540773" y="1252184"/>
            <a:ext cx="609600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from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sklearn.linear_model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import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LinearRegression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 err="1"/>
              <a:t>ensemble_results</a:t>
            </a:r>
            <a:r>
              <a:rPr lang="ko-KR" altLang="en-US" sz="1100" dirty="0"/>
              <a:t> = []</a:t>
            </a:r>
          </a:p>
          <a:p>
            <a:endParaRPr lang="ko-KR" altLang="en-US" sz="1100" dirty="0"/>
          </a:p>
          <a:p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high_mse_surgeries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Filter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data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the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specific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personalized_data_encoded</a:t>
            </a:r>
            <a:r>
              <a:rPr lang="ko-KR" altLang="en-US" sz="1100" dirty="0"/>
              <a:t>[</a:t>
            </a:r>
            <a:r>
              <a:rPr lang="ko-KR" altLang="en-US" sz="1100" dirty="0" err="1"/>
              <a:t>personalized_data_encoded</a:t>
            </a:r>
            <a:r>
              <a:rPr lang="ko-KR" altLang="en-US" sz="1100" dirty="0"/>
              <a:t>[</a:t>
            </a:r>
            <a:r>
              <a:rPr lang="ko-KR" altLang="en-US" sz="1100" dirty="0" err="1"/>
              <a:t>f'Surgery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r>
              <a:rPr lang="ko-KR" altLang="en-US" sz="1100" dirty="0"/>
              <a:t>_{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}'] == 1]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X_subset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subset.drop</a:t>
            </a:r>
            <a:r>
              <a:rPr lang="ko-KR" altLang="en-US" sz="1100" dirty="0"/>
              <a:t>(</a:t>
            </a:r>
            <a:r>
              <a:rPr lang="ko-KR" altLang="en-US" sz="1100" dirty="0" err="1"/>
              <a:t>columns</a:t>
            </a:r>
            <a:r>
              <a:rPr lang="ko-KR" altLang="en-US" sz="1100" dirty="0"/>
              <a:t>=['Avg_nrs_pod0'])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y_subset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subset</a:t>
            </a:r>
            <a:r>
              <a:rPr lang="ko-KR" altLang="en-US" sz="1100" dirty="0"/>
              <a:t>['Avg_nrs_pod0']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subset.shape</a:t>
            </a:r>
            <a:r>
              <a:rPr lang="ko-KR" altLang="en-US" sz="1100" dirty="0"/>
              <a:t>[0] &lt; 10: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continue</a:t>
            </a:r>
            <a:r>
              <a:rPr lang="ko-KR" altLang="en-US" sz="1100" dirty="0"/>
              <a:t>  # </a:t>
            </a:r>
            <a:r>
              <a:rPr lang="ko-KR" altLang="en-US" sz="1100" dirty="0" err="1"/>
              <a:t>Skip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small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subsets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Train-test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split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X_train_s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X_test_s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y_train_s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y_test_s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train_test_split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X_subset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y_subset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test_size</a:t>
            </a:r>
            <a:r>
              <a:rPr lang="ko-KR" altLang="en-US" sz="1100" dirty="0"/>
              <a:t>=0.3, </a:t>
            </a:r>
            <a:r>
              <a:rPr lang="ko-KR" altLang="en-US" sz="1100" dirty="0" err="1"/>
              <a:t>random_state</a:t>
            </a:r>
            <a:r>
              <a:rPr lang="ko-KR" altLang="en-US" sz="1100" dirty="0"/>
              <a:t>=42)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Train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tuned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Random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Forest</a:t>
            </a:r>
            <a:r>
              <a:rPr lang="ko-KR" altLang="en-US" sz="1100" dirty="0"/>
              <a:t> and </a:t>
            </a:r>
            <a:r>
              <a:rPr lang="ko-KR" altLang="en-US" sz="1100" dirty="0" err="1"/>
              <a:t>Gradient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Boosting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models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rf_model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RandomForestRegressor</a:t>
            </a:r>
            <a:r>
              <a:rPr lang="ko-KR" altLang="en-US" sz="1100" dirty="0"/>
              <a:t>(**</a:t>
            </a:r>
            <a:r>
              <a:rPr lang="ko-KR" altLang="en-US" sz="1100" dirty="0" err="1"/>
              <a:t>rf_grid.best_params</a:t>
            </a:r>
            <a:r>
              <a:rPr lang="ko-KR" altLang="en-US" sz="1100" dirty="0"/>
              <a:t>_, </a:t>
            </a:r>
            <a:r>
              <a:rPr lang="ko-KR" altLang="en-US" sz="1100" dirty="0" err="1"/>
              <a:t>random_state</a:t>
            </a:r>
            <a:r>
              <a:rPr lang="ko-KR" altLang="en-US" sz="1100" dirty="0"/>
              <a:t>=42)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gb_model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GradientBoostingRegressor</a:t>
            </a:r>
            <a:r>
              <a:rPr lang="ko-KR" altLang="en-US" sz="1100" dirty="0"/>
              <a:t>(**</a:t>
            </a:r>
            <a:r>
              <a:rPr lang="ko-KR" altLang="en-US" sz="1100" dirty="0" err="1"/>
              <a:t>gb_grid.best_params</a:t>
            </a:r>
            <a:r>
              <a:rPr lang="ko-KR" altLang="en-US" sz="1100" dirty="0"/>
              <a:t>_, </a:t>
            </a:r>
            <a:r>
              <a:rPr lang="ko-KR" altLang="en-US" sz="1100" dirty="0" err="1"/>
              <a:t>random_state</a:t>
            </a:r>
            <a:r>
              <a:rPr lang="ko-KR" altLang="en-US" sz="1100" dirty="0"/>
              <a:t>=42)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rf_model.fit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X_train_s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y_train_s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gb_model.fit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X_train_s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y_train_s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Predict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with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both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models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y_pred_rf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rf_model.predict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X_test_s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y_pred_gb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gb_model.predict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X_test_s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78CBAB-3172-EEEB-2F0B-B0D211756ED3}"/>
              </a:ext>
            </a:extLst>
          </p:cNvPr>
          <p:cNvSpPr txBox="1"/>
          <p:nvPr/>
        </p:nvSpPr>
        <p:spPr>
          <a:xfrm>
            <a:off x="6096000" y="1154887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 # </a:t>
            </a:r>
            <a:r>
              <a:rPr lang="ko-KR" altLang="en-US" sz="1100" dirty="0" err="1"/>
              <a:t>Averaging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ensemble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y_pred_avg</a:t>
            </a:r>
            <a:r>
              <a:rPr lang="ko-KR" altLang="en-US" sz="1100" dirty="0"/>
              <a:t> = (</a:t>
            </a:r>
            <a:r>
              <a:rPr lang="ko-KR" altLang="en-US" sz="1100" dirty="0" err="1"/>
              <a:t>y_pred_rf</a:t>
            </a:r>
            <a:r>
              <a:rPr lang="ko-KR" altLang="en-US" sz="1100" dirty="0"/>
              <a:t> + </a:t>
            </a:r>
            <a:r>
              <a:rPr lang="ko-KR" altLang="en-US" sz="1100" dirty="0" err="1"/>
              <a:t>y_pred_gb</a:t>
            </a:r>
            <a:r>
              <a:rPr lang="ko-KR" altLang="en-US" sz="1100" dirty="0"/>
              <a:t>) / 2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mse_avg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mean_squared_error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y_test_s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y_pred_avg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Stacking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ensemble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train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meta-model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stack_train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np.column_stack</a:t>
            </a:r>
            <a:r>
              <a:rPr lang="ko-KR" altLang="en-US" sz="1100" dirty="0"/>
              <a:t>((</a:t>
            </a:r>
            <a:r>
              <a:rPr lang="ko-KR" altLang="en-US" sz="1100" dirty="0" err="1"/>
              <a:t>rf_model.predict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X_train_s</a:t>
            </a:r>
            <a:r>
              <a:rPr lang="ko-KR" altLang="en-US" sz="1100" dirty="0"/>
              <a:t>), </a:t>
            </a:r>
            <a:r>
              <a:rPr lang="ko-KR" altLang="en-US" sz="1100" dirty="0" err="1"/>
              <a:t>gb_model.predict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X_train_s</a:t>
            </a:r>
            <a:r>
              <a:rPr lang="ko-KR" altLang="en-US" sz="1100" dirty="0"/>
              <a:t>)))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stack_test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np.column_stack</a:t>
            </a:r>
            <a:r>
              <a:rPr lang="ko-KR" altLang="en-US" sz="1100" dirty="0"/>
              <a:t>((</a:t>
            </a:r>
            <a:r>
              <a:rPr lang="ko-KR" altLang="en-US" sz="1100" dirty="0" err="1"/>
              <a:t>y_pred_rf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y_pred_gb</a:t>
            </a:r>
            <a:r>
              <a:rPr lang="ko-KR" altLang="en-US" sz="1100" dirty="0"/>
              <a:t>))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meta_model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LinearRegression</a:t>
            </a:r>
            <a:r>
              <a:rPr lang="ko-KR" altLang="en-US" sz="1100" dirty="0"/>
              <a:t>()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meta_model.fit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stack_train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y_train_s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y_pred_stack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meta_model.predict</a:t>
            </a:r>
            <a:r>
              <a:rPr lang="ko-KR" altLang="en-US" sz="1100" dirty="0"/>
              <a:t>(</a:t>
            </a:r>
            <a:r>
              <a:rPr lang="ko-KR" altLang="en-US" sz="1100" dirty="0" err="1"/>
              <a:t>stack_test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mse_stack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mean_squared_error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y_test_s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y_pred_stack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# </a:t>
            </a:r>
            <a:r>
              <a:rPr lang="ko-KR" altLang="en-US" sz="1100" dirty="0" err="1"/>
              <a:t>Store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results</a:t>
            </a:r>
            <a:endParaRPr lang="ko-KR" altLang="en-US" sz="1100" dirty="0"/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ensemble_results.append</a:t>
            </a:r>
            <a:r>
              <a:rPr lang="ko-KR" altLang="en-US" sz="1100" dirty="0"/>
              <a:t>({</a:t>
            </a:r>
          </a:p>
          <a:p>
            <a:r>
              <a:rPr lang="ko-KR" altLang="en-US" sz="1100" dirty="0"/>
              <a:t>        '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r>
              <a:rPr lang="ko-KR" altLang="en-US" sz="1100" dirty="0"/>
              <a:t>':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'</a:t>
            </a:r>
            <a:r>
              <a:rPr lang="ko-KR" altLang="en-US" sz="1100" dirty="0" err="1"/>
              <a:t>Ensemble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Method</a:t>
            </a:r>
            <a:r>
              <a:rPr lang="ko-KR" altLang="en-US" sz="1100" dirty="0"/>
              <a:t>': '</a:t>
            </a:r>
            <a:r>
              <a:rPr lang="ko-KR" altLang="en-US" sz="1100" dirty="0" err="1"/>
              <a:t>Averaging</a:t>
            </a:r>
            <a:r>
              <a:rPr lang="ko-KR" altLang="en-US" sz="1100" dirty="0"/>
              <a:t>',</a:t>
            </a:r>
          </a:p>
          <a:p>
            <a:r>
              <a:rPr lang="ko-KR" altLang="en-US" sz="1100" dirty="0"/>
              <a:t>        'MSE': </a:t>
            </a:r>
            <a:r>
              <a:rPr lang="ko-KR" altLang="en-US" sz="1100" dirty="0" err="1"/>
              <a:t>mse_avg</a:t>
            </a:r>
            <a:endParaRPr lang="ko-KR" altLang="en-US" sz="1100" dirty="0"/>
          </a:p>
          <a:p>
            <a:r>
              <a:rPr lang="ko-KR" altLang="en-US" sz="1100" dirty="0"/>
              <a:t>    })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ensemble_results.append</a:t>
            </a:r>
            <a:r>
              <a:rPr lang="ko-KR" altLang="en-US" sz="1100" dirty="0"/>
              <a:t>({</a:t>
            </a:r>
          </a:p>
          <a:p>
            <a:r>
              <a:rPr lang="ko-KR" altLang="en-US" sz="1100" dirty="0"/>
              <a:t>        '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Type</a:t>
            </a:r>
            <a:r>
              <a:rPr lang="ko-KR" altLang="en-US" sz="1100" dirty="0"/>
              <a:t>': </a:t>
            </a:r>
            <a:r>
              <a:rPr lang="ko-KR" altLang="en-US" sz="1100" dirty="0" err="1"/>
              <a:t>surgery</a:t>
            </a:r>
            <a:r>
              <a:rPr lang="ko-KR" altLang="en-US" sz="1100" dirty="0"/>
              <a:t>,</a:t>
            </a:r>
          </a:p>
          <a:p>
            <a:r>
              <a:rPr lang="ko-KR" altLang="en-US" sz="1100" dirty="0"/>
              <a:t>        '</a:t>
            </a:r>
            <a:r>
              <a:rPr lang="ko-KR" altLang="en-US" sz="1100" dirty="0" err="1"/>
              <a:t>Ensemble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Method</a:t>
            </a:r>
            <a:r>
              <a:rPr lang="ko-KR" altLang="en-US" sz="1100" dirty="0"/>
              <a:t>': '</a:t>
            </a:r>
            <a:r>
              <a:rPr lang="ko-KR" altLang="en-US" sz="1100" dirty="0" err="1"/>
              <a:t>Stacking</a:t>
            </a:r>
            <a:r>
              <a:rPr lang="ko-KR" altLang="en-US" sz="1100" dirty="0"/>
              <a:t>',</a:t>
            </a:r>
          </a:p>
          <a:p>
            <a:r>
              <a:rPr lang="ko-KR" altLang="en-US" sz="1100" dirty="0"/>
              <a:t>        'MSE': </a:t>
            </a:r>
            <a:r>
              <a:rPr lang="ko-KR" altLang="en-US" sz="1100" dirty="0" err="1"/>
              <a:t>mse_stack</a:t>
            </a:r>
            <a:endParaRPr lang="ko-KR" altLang="en-US" sz="1100" dirty="0"/>
          </a:p>
          <a:p>
            <a:r>
              <a:rPr lang="ko-KR" altLang="en-US" sz="1100" dirty="0"/>
              <a:t>    })</a:t>
            </a:r>
          </a:p>
          <a:p>
            <a:endParaRPr lang="ko-KR" altLang="en-US" sz="1100" dirty="0"/>
          </a:p>
          <a:p>
            <a:r>
              <a:rPr lang="ko-KR" altLang="en-US" sz="1100" dirty="0"/>
              <a:t># </a:t>
            </a:r>
            <a:r>
              <a:rPr lang="ko-KR" altLang="en-US" sz="1100" dirty="0" err="1"/>
              <a:t>Convert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ensemble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results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</a:t>
            </a:r>
            <a:r>
              <a:rPr lang="ko-KR" altLang="en-US" sz="1100" dirty="0"/>
              <a:t> </a:t>
            </a:r>
            <a:r>
              <a:rPr lang="ko-KR" altLang="en-US" sz="1100" dirty="0" err="1"/>
              <a:t>DataFrame</a:t>
            </a:r>
            <a:r>
              <a:rPr lang="ko-KR" altLang="en-US" sz="1100" dirty="0"/>
              <a:t> and </a:t>
            </a:r>
            <a:r>
              <a:rPr lang="ko-KR" altLang="en-US" sz="1100" dirty="0" err="1"/>
              <a:t>display</a:t>
            </a:r>
            <a:endParaRPr lang="ko-KR" altLang="en-US" sz="1100" dirty="0"/>
          </a:p>
          <a:p>
            <a:r>
              <a:rPr lang="ko-KR" altLang="en-US" sz="1100" dirty="0" err="1"/>
              <a:t>ensemble_results_df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pd.DataFrame</a:t>
            </a:r>
            <a:r>
              <a:rPr lang="ko-KR" altLang="en-US" sz="1100" dirty="0"/>
              <a:t>(</a:t>
            </a:r>
            <a:r>
              <a:rPr lang="ko-KR" altLang="en-US" sz="1100" dirty="0" err="1"/>
              <a:t>ensemble_results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 err="1"/>
              <a:t>import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ace_tools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tools</a:t>
            </a:r>
            <a:r>
              <a:rPr lang="ko-KR" altLang="en-US" sz="1100" dirty="0"/>
              <a:t>; </a:t>
            </a:r>
            <a:r>
              <a:rPr lang="ko-KR" altLang="en-US" sz="1100" dirty="0" err="1"/>
              <a:t>tools.display_dataframe_to_user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name</a:t>
            </a:r>
            <a:r>
              <a:rPr lang="ko-KR" altLang="en-US" sz="1100" dirty="0"/>
              <a:t>="</a:t>
            </a:r>
            <a:r>
              <a:rPr lang="ko-KR" altLang="en-US" sz="1100" dirty="0" err="1"/>
              <a:t>Ensemble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Model</a:t>
            </a:r>
            <a:r>
              <a:rPr lang="ko-KR" altLang="en-US" sz="1100" dirty="0"/>
              <a:t> </a:t>
            </a:r>
            <a:r>
              <a:rPr lang="ko-KR" altLang="en-US" sz="1100" dirty="0" err="1"/>
              <a:t>Results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High</a:t>
            </a:r>
            <a:r>
              <a:rPr lang="ko-KR" altLang="en-US" sz="1100" dirty="0"/>
              <a:t>-MSE </a:t>
            </a:r>
            <a:r>
              <a:rPr lang="ko-KR" altLang="en-US" sz="1100" dirty="0" err="1"/>
              <a:t>Surgeries</a:t>
            </a:r>
            <a:r>
              <a:rPr lang="ko-KR" altLang="en-US" sz="1100" dirty="0"/>
              <a:t>", </a:t>
            </a:r>
            <a:r>
              <a:rPr lang="ko-KR" altLang="en-US" sz="1100" dirty="0" err="1"/>
              <a:t>dataframe</a:t>
            </a:r>
            <a:r>
              <a:rPr lang="ko-KR" altLang="en-US" sz="1100" dirty="0"/>
              <a:t>=</a:t>
            </a:r>
            <a:r>
              <a:rPr lang="ko-KR" altLang="en-US" sz="1100" dirty="0" err="1"/>
              <a:t>ensemble_results_df</a:t>
            </a:r>
            <a:r>
              <a:rPr lang="ko-KR" altLang="en-US" sz="1100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29A991-394F-318D-4323-3E18DE345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890" y="3570933"/>
            <a:ext cx="3296110" cy="1438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E5EEDF-B335-DEAF-F86D-40493EBAB121}"/>
              </a:ext>
            </a:extLst>
          </p:cNvPr>
          <p:cNvSpPr txBox="1"/>
          <p:nvPr/>
        </p:nvSpPr>
        <p:spPr>
          <a:xfrm>
            <a:off x="540772" y="135560"/>
            <a:ext cx="104910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앙상블 모델링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highlight>
                  <a:srgbClr val="FFFF00"/>
                </a:highlight>
              </a:rPr>
              <a:t>다음을 사용하여 </a:t>
            </a:r>
            <a:r>
              <a:rPr lang="en-US" altLang="ko-KR" sz="1600" b="1" dirty="0">
                <a:highlight>
                  <a:srgbClr val="FFFF00"/>
                </a:highlight>
              </a:rPr>
              <a:t>Random Forest</a:t>
            </a:r>
            <a:r>
              <a:rPr lang="ko-KR" altLang="en-US" sz="1600" dirty="0">
                <a:highlight>
                  <a:srgbClr val="FFFF00"/>
                </a:highlight>
              </a:rPr>
              <a:t> 및 </a:t>
            </a:r>
            <a:r>
              <a:rPr lang="en-US" altLang="ko-KR" sz="1600" b="1" dirty="0">
                <a:highlight>
                  <a:srgbClr val="FFFF00"/>
                </a:highlight>
              </a:rPr>
              <a:t>Gradient Boosting</a:t>
            </a:r>
            <a:r>
              <a:rPr lang="ko-KR" altLang="en-US" sz="1600" dirty="0">
                <a:highlight>
                  <a:srgbClr val="FFFF00"/>
                </a:highlight>
              </a:rPr>
              <a:t>의 예측을 결합합니다</a:t>
            </a:r>
            <a:r>
              <a:rPr lang="en-US" altLang="ko-KR" sz="1600" dirty="0">
                <a:highlight>
                  <a:srgbClr val="FFFF00"/>
                </a:highlight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highlight>
                  <a:srgbClr val="FFFF00"/>
                </a:highlight>
              </a:rPr>
              <a:t>평균</a:t>
            </a:r>
            <a:r>
              <a:rPr lang="ko-KR" altLang="en-US" sz="1600" dirty="0">
                <a:highlight>
                  <a:srgbClr val="FFFF00"/>
                </a:highlight>
              </a:rPr>
              <a:t>화</a:t>
            </a:r>
            <a:r>
              <a:rPr lang="en-US" altLang="ko-KR" sz="1600" dirty="0">
                <a:highlight>
                  <a:srgbClr val="FFFF00"/>
                </a:highlight>
              </a:rPr>
              <a:t>: </a:t>
            </a:r>
            <a:r>
              <a:rPr lang="ko-KR" altLang="en-US" sz="1600" dirty="0">
                <a:highlight>
                  <a:srgbClr val="FFFF00"/>
                </a:highlight>
              </a:rPr>
              <a:t>예측의 단순 평균입니다</a:t>
            </a:r>
            <a:r>
              <a:rPr lang="en-US" altLang="ko-KR" sz="1600" dirty="0">
                <a:highlight>
                  <a:srgbClr val="FFFF00"/>
                </a:highlight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highlight>
                  <a:srgbClr val="FFFF00"/>
                </a:highlight>
              </a:rPr>
              <a:t>스태킹</a:t>
            </a:r>
            <a:r>
              <a:rPr lang="en-US" altLang="ko-KR" sz="1600" dirty="0">
                <a:highlight>
                  <a:srgbClr val="FFFF00"/>
                </a:highlight>
              </a:rPr>
              <a:t>: </a:t>
            </a:r>
            <a:r>
              <a:rPr lang="ko-KR" altLang="en-US" sz="1600" dirty="0">
                <a:highlight>
                  <a:srgbClr val="FFFF00"/>
                </a:highlight>
              </a:rPr>
              <a:t>예측을 결합하도록 메타 모델을 학습시킵니다</a:t>
            </a:r>
            <a:r>
              <a:rPr lang="en-US" altLang="ko-KR" sz="1600" dirty="0"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71166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88BC7-7808-2BF0-0340-CC3F964C3E50}"/>
              </a:ext>
            </a:extLst>
          </p:cNvPr>
          <p:cNvSpPr txBox="1"/>
          <p:nvPr/>
        </p:nvSpPr>
        <p:spPr>
          <a:xfrm>
            <a:off x="698090" y="299316"/>
            <a:ext cx="9655278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앙상블 모델 결과</a:t>
            </a:r>
            <a:r>
              <a:rPr lang="en-US" altLang="ko-KR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1. </a:t>
            </a:r>
            <a:r>
              <a:rPr lang="ko-KR" altLang="en-US" b="1" dirty="0"/>
              <a:t>신경외과</a:t>
            </a:r>
            <a:r>
              <a:rPr lang="en-US" altLang="ko-KR" b="1" dirty="0"/>
              <a:t>(NS):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평균</a:t>
            </a:r>
            <a:r>
              <a:rPr lang="en-US" altLang="ko-KR" dirty="0"/>
              <a:t>: MSE = </a:t>
            </a:r>
            <a:r>
              <a:rPr lang="en-US" altLang="ko-KR" b="1" dirty="0"/>
              <a:t>5.31</a:t>
            </a:r>
            <a:r>
              <a:rPr lang="en-US" altLang="ko-KR" dirty="0"/>
              <a:t>,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부스팅에</a:t>
            </a:r>
            <a:r>
              <a:rPr lang="ko-KR" altLang="en-US" dirty="0"/>
              <a:t> 비해 약간 개선되었지만 여전히 랜덤 </a:t>
            </a:r>
            <a:r>
              <a:rPr lang="ko-KR" altLang="en-US" dirty="0" err="1"/>
              <a:t>포레스트보다</a:t>
            </a:r>
            <a:r>
              <a:rPr lang="ko-KR" altLang="en-US" dirty="0"/>
              <a:t> 높습니다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스태킹</a:t>
            </a:r>
            <a:r>
              <a:rPr lang="en-US" altLang="ko-KR" dirty="0"/>
              <a:t>: MSE = </a:t>
            </a:r>
            <a:r>
              <a:rPr lang="en-US" altLang="ko-KR" b="1" dirty="0"/>
              <a:t>5.65</a:t>
            </a:r>
            <a:r>
              <a:rPr lang="en-US" altLang="ko-KR" dirty="0"/>
              <a:t>, </a:t>
            </a:r>
            <a:r>
              <a:rPr lang="ko-KR" altLang="en-US" dirty="0"/>
              <a:t>평균보다 약간 나쁨으로</a:t>
            </a:r>
            <a:r>
              <a:rPr lang="en-US" altLang="ko-KR" dirty="0"/>
              <a:t>, </a:t>
            </a:r>
            <a:r>
              <a:rPr lang="ko-KR" altLang="en-US" dirty="0"/>
              <a:t>메타 모델 훈련을 위한 데이터가 제한되어 있기 때문일 수 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정형외과</a:t>
            </a:r>
            <a:r>
              <a:rPr lang="en-US" altLang="ko-KR" b="1" dirty="0"/>
              <a:t>(OS):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평균</a:t>
            </a:r>
            <a:r>
              <a:rPr lang="en-US" altLang="ko-KR" dirty="0"/>
              <a:t>: MSE = </a:t>
            </a:r>
            <a:r>
              <a:rPr lang="en-US" altLang="ko-KR" b="1" dirty="0"/>
              <a:t>4.31</a:t>
            </a:r>
            <a:r>
              <a:rPr lang="en-US" altLang="ko-KR" dirty="0"/>
              <a:t>, </a:t>
            </a:r>
            <a:r>
              <a:rPr lang="ko-KR" altLang="en-US" dirty="0"/>
              <a:t>두 개별 모델보다 약간 우수합니다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스태킹</a:t>
            </a:r>
            <a:r>
              <a:rPr lang="en-US" altLang="ko-KR" dirty="0"/>
              <a:t>: MSE = </a:t>
            </a:r>
            <a:r>
              <a:rPr lang="en-US" altLang="ko-KR" b="1" dirty="0"/>
              <a:t>4.57</a:t>
            </a:r>
            <a:r>
              <a:rPr lang="en-US" altLang="ko-KR" dirty="0"/>
              <a:t>, </a:t>
            </a:r>
            <a:r>
              <a:rPr lang="ko-KR" altLang="en-US" dirty="0"/>
              <a:t>중간 정도의 성능을 보이지만 평균을 능가하지는 않습니다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CDCFD-224E-171D-717B-574771644ECF}"/>
              </a:ext>
            </a:extLst>
          </p:cNvPr>
          <p:cNvSpPr txBox="1"/>
          <p:nvPr/>
        </p:nvSpPr>
        <p:spPr>
          <a:xfrm>
            <a:off x="806244" y="4333934"/>
            <a:ext cx="10579511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관찰</a:t>
            </a:r>
            <a:r>
              <a:rPr lang="en-US" altLang="ko-KR" b="1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Averaging Ensemble</a:t>
            </a:r>
            <a:r>
              <a:rPr lang="ko-KR" altLang="en-US" dirty="0"/>
              <a:t>은 </a:t>
            </a:r>
            <a:r>
              <a:rPr lang="en-US" altLang="ko-KR" dirty="0"/>
              <a:t>Random Forest</a:t>
            </a:r>
            <a:r>
              <a:rPr lang="ko-KR" altLang="en-US" dirty="0"/>
              <a:t>와 </a:t>
            </a:r>
            <a:r>
              <a:rPr lang="en-US" altLang="ko-KR" dirty="0"/>
              <a:t>Gradient Boosting</a:t>
            </a:r>
            <a:r>
              <a:rPr lang="ko-KR" altLang="en-US" dirty="0"/>
              <a:t>의 장점을 결합하여 일관되게 잘 수행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스태킹</a:t>
            </a:r>
            <a:r>
              <a:rPr lang="ko-KR" altLang="en-US" b="1" dirty="0"/>
              <a:t> 앙상블은</a:t>
            </a:r>
            <a:r>
              <a:rPr lang="ko-KR" altLang="en-US" dirty="0"/>
              <a:t> 평균화보다 성능이 뛰어나기 위해 더 많은 훈련 데이터가 필요</a:t>
            </a:r>
            <a:r>
              <a:rPr lang="en-US" altLang="ko-KR" dirty="0"/>
              <a:t>, (</a:t>
            </a:r>
            <a:r>
              <a:rPr lang="ko-KR" altLang="en-US" dirty="0"/>
              <a:t>특히 더 작은 부분 집합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2106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F82083-44EC-C684-928B-3F384E585B24}"/>
              </a:ext>
            </a:extLst>
          </p:cNvPr>
          <p:cNvSpPr txBox="1"/>
          <p:nvPr/>
        </p:nvSpPr>
        <p:spPr>
          <a:xfrm>
            <a:off x="393722" y="982176"/>
            <a:ext cx="522200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Visualize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groups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=(10, 6))</a:t>
            </a:r>
          </a:p>
          <a:p>
            <a:r>
              <a:rPr lang="ko-KR" altLang="en-US" sz="1200" dirty="0" err="1"/>
              <a:t>sns.scatterplot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=</a:t>
            </a:r>
            <a:r>
              <a:rPr lang="ko-KR" altLang="en-US" sz="1200" dirty="0" err="1"/>
              <a:t>ensemble_predictions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NRS', </a:t>
            </a:r>
            <a:r>
              <a:rPr lang="ko-KR" altLang="en-US" sz="1200" dirty="0" err="1"/>
              <a:t>y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(</a:t>
            </a:r>
            <a:r>
              <a:rPr lang="ko-KR" altLang="en-US" sz="1200" dirty="0" err="1"/>
              <a:t>Averaging</a:t>
            </a:r>
            <a:r>
              <a:rPr lang="ko-KR" altLang="en-US" sz="1200" dirty="0"/>
              <a:t>)',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Groups</a:t>
            </a:r>
            <a:r>
              <a:rPr lang="ko-KR" altLang="en-US" sz="1200" dirty="0"/>
              <a:t>")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Visualize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BMI </a:t>
            </a:r>
            <a:r>
              <a:rPr lang="ko-KR" altLang="en-US" sz="1200" dirty="0" err="1"/>
              <a:t>groups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=(10, 6))</a:t>
            </a:r>
          </a:p>
          <a:p>
            <a:r>
              <a:rPr lang="ko-KR" altLang="en-US" sz="1200" dirty="0" err="1"/>
              <a:t>sns.scatterplot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=</a:t>
            </a:r>
            <a:r>
              <a:rPr lang="ko-KR" altLang="en-US" sz="1200" dirty="0" err="1"/>
              <a:t>ensemble_predictions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NRS', </a:t>
            </a:r>
            <a:r>
              <a:rPr lang="ko-KR" altLang="en-US" sz="1200" dirty="0" err="1"/>
              <a:t>y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(</a:t>
            </a:r>
            <a:r>
              <a:rPr lang="ko-KR" altLang="en-US" sz="1200" dirty="0" err="1"/>
              <a:t>Averaging</a:t>
            </a:r>
            <a:r>
              <a:rPr lang="ko-KR" altLang="en-US" sz="1200" dirty="0"/>
              <a:t>)',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BMI </a:t>
            </a:r>
            <a:r>
              <a:rPr lang="ko-KR" altLang="en-US" sz="1200" dirty="0" err="1"/>
              <a:t>Groups</a:t>
            </a:r>
            <a:r>
              <a:rPr lang="ko-KR" altLang="en-US" sz="1200" dirty="0"/>
              <a:t>")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Visualize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Gender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groups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=(10, 6))</a:t>
            </a:r>
          </a:p>
          <a:p>
            <a:r>
              <a:rPr lang="ko-KR" altLang="en-US" sz="1200" dirty="0" err="1"/>
              <a:t>sns.scatterplot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=</a:t>
            </a:r>
            <a:r>
              <a:rPr lang="ko-KR" altLang="en-US" sz="1200" dirty="0" err="1"/>
              <a:t>ensemble_predictions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NRS', </a:t>
            </a:r>
            <a:r>
              <a:rPr lang="ko-KR" altLang="en-US" sz="1200" dirty="0" err="1"/>
              <a:t>y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(</a:t>
            </a:r>
            <a:r>
              <a:rPr lang="ko-KR" altLang="en-US" sz="1200" dirty="0" err="1"/>
              <a:t>Averaging</a:t>
            </a:r>
            <a:r>
              <a:rPr lang="ko-KR" altLang="en-US" sz="1200" dirty="0"/>
              <a:t>)',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Gender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Groups</a:t>
            </a:r>
            <a:r>
              <a:rPr lang="ko-KR" altLang="en-US" sz="1200" dirty="0"/>
              <a:t>")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CF8E65-DD13-2BD5-5722-93D28BAAC8AE}"/>
              </a:ext>
            </a:extLst>
          </p:cNvPr>
          <p:cNvSpPr txBox="1"/>
          <p:nvPr/>
        </p:nvSpPr>
        <p:spPr>
          <a:xfrm>
            <a:off x="5909187" y="1802372"/>
            <a:ext cx="6096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Visualize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groups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=(10, 6))</a:t>
            </a:r>
          </a:p>
          <a:p>
            <a:r>
              <a:rPr lang="ko-KR" altLang="en-US" sz="1200" dirty="0" err="1"/>
              <a:t>sns.scatterplot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=</a:t>
            </a:r>
            <a:r>
              <a:rPr lang="ko-KR" altLang="en-US" sz="1200" dirty="0" err="1"/>
              <a:t>ensemble_predictions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NRS', </a:t>
            </a:r>
            <a:r>
              <a:rPr lang="ko-KR" altLang="en-US" sz="1200" dirty="0" err="1"/>
              <a:t>y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(</a:t>
            </a:r>
            <a:r>
              <a:rPr lang="ko-KR" altLang="en-US" sz="1200" dirty="0" err="1"/>
              <a:t>Averaging</a:t>
            </a:r>
            <a:r>
              <a:rPr lang="ko-KR" altLang="en-US" sz="1200" dirty="0"/>
              <a:t>)',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Groups</a:t>
            </a:r>
            <a:r>
              <a:rPr lang="ko-KR" altLang="en-US" sz="1200" dirty="0"/>
              <a:t>")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Visualize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BMI </a:t>
            </a:r>
            <a:r>
              <a:rPr lang="ko-KR" altLang="en-US" sz="1200" dirty="0" err="1"/>
              <a:t>groups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=(10, 6))</a:t>
            </a:r>
          </a:p>
          <a:p>
            <a:r>
              <a:rPr lang="ko-KR" altLang="en-US" sz="1200" dirty="0" err="1"/>
              <a:t>sns.scatterplot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=</a:t>
            </a:r>
            <a:r>
              <a:rPr lang="ko-KR" altLang="en-US" sz="1200" dirty="0" err="1"/>
              <a:t>ensemble_predictions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NRS', </a:t>
            </a:r>
            <a:r>
              <a:rPr lang="ko-KR" altLang="en-US" sz="1200" dirty="0" err="1"/>
              <a:t>y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(</a:t>
            </a:r>
            <a:r>
              <a:rPr lang="ko-KR" altLang="en-US" sz="1200" dirty="0" err="1"/>
              <a:t>Averaging</a:t>
            </a:r>
            <a:r>
              <a:rPr lang="ko-KR" altLang="en-US" sz="1200" dirty="0"/>
              <a:t>)',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BMI </a:t>
            </a:r>
            <a:r>
              <a:rPr lang="ko-KR" altLang="en-US" sz="1200" dirty="0" err="1"/>
              <a:t>Groups</a:t>
            </a:r>
            <a:r>
              <a:rPr lang="ko-KR" altLang="en-US" sz="1200" dirty="0"/>
              <a:t>")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Visualize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Gender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groups</a:t>
            </a:r>
            <a:endParaRPr lang="ko-KR" altLang="en-US" sz="1200" dirty="0"/>
          </a:p>
          <a:p>
            <a:r>
              <a:rPr lang="ko-KR" altLang="en-US" sz="1200" dirty="0" err="1"/>
              <a:t>plt.figure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figsize</a:t>
            </a:r>
            <a:r>
              <a:rPr lang="ko-KR" altLang="en-US" sz="1200" dirty="0"/>
              <a:t>=(10, 6))</a:t>
            </a:r>
          </a:p>
          <a:p>
            <a:r>
              <a:rPr lang="ko-KR" altLang="en-US" sz="1200" dirty="0" err="1"/>
              <a:t>sns.scatterplot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=</a:t>
            </a:r>
            <a:r>
              <a:rPr lang="ko-KR" altLang="en-US" sz="1200" dirty="0" err="1"/>
              <a:t>ensemble_predictions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x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NRS', </a:t>
            </a:r>
            <a:r>
              <a:rPr lang="ko-KR" altLang="en-US" sz="1200" dirty="0" err="1"/>
              <a:t>y</a:t>
            </a:r>
            <a:r>
              <a:rPr lang="ko-KR" altLang="en-US" sz="1200" dirty="0"/>
              <a:t>='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(</a:t>
            </a:r>
            <a:r>
              <a:rPr lang="ko-KR" altLang="en-US" sz="1200" dirty="0" err="1"/>
              <a:t>Averaging</a:t>
            </a:r>
            <a:r>
              <a:rPr lang="ko-KR" altLang="en-US" sz="1200" dirty="0"/>
              <a:t>)', </a:t>
            </a:r>
            <a:r>
              <a:rPr lang="ko-KR" altLang="en-US" sz="1200" dirty="0" err="1"/>
              <a:t>alpha</a:t>
            </a:r>
            <a:r>
              <a:rPr lang="ko-KR" altLang="en-US" sz="1200" dirty="0"/>
              <a:t>=0.7)</a:t>
            </a:r>
          </a:p>
          <a:p>
            <a:r>
              <a:rPr lang="ko-KR" altLang="en-US" sz="1200" dirty="0" err="1"/>
              <a:t>plt.title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vs</a:t>
            </a:r>
            <a:r>
              <a:rPr lang="ko-KR" altLang="en-US" sz="1200" dirty="0"/>
              <a:t>. 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Gender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Groups</a:t>
            </a:r>
            <a:r>
              <a:rPr lang="ko-KR" altLang="en-US" sz="1200" dirty="0"/>
              <a:t>")</a:t>
            </a:r>
          </a:p>
          <a:p>
            <a:r>
              <a:rPr lang="ko-KR" altLang="en-US" sz="1200" dirty="0" err="1"/>
              <a:t>plt.xlabel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Actual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plt.ylabel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Predicted</a:t>
            </a:r>
            <a:r>
              <a:rPr lang="ko-KR" altLang="en-US" sz="1200" dirty="0"/>
              <a:t> NRS")</a:t>
            </a:r>
          </a:p>
          <a:p>
            <a:r>
              <a:rPr lang="ko-KR" altLang="en-US" sz="1200" dirty="0" err="1"/>
              <a:t>plt.show</a:t>
            </a:r>
            <a:r>
              <a:rPr lang="ko-KR" altLang="en-US" sz="1200" dirty="0"/>
              <a:t>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BD3E52-CE7A-DC7E-904F-1767965F6237}"/>
              </a:ext>
            </a:extLst>
          </p:cNvPr>
          <p:cNvSpPr txBox="1"/>
          <p:nvPr/>
        </p:nvSpPr>
        <p:spPr>
          <a:xfrm>
            <a:off x="539263" y="161981"/>
            <a:ext cx="107088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특정 그룹에 집중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highlight>
                  <a:srgbClr val="FFFF00"/>
                </a:highlight>
              </a:rPr>
              <a:t>추가 개선을 위해 환자 그룹</a:t>
            </a:r>
            <a:r>
              <a:rPr lang="en-US" altLang="ko-KR" sz="1600" dirty="0">
                <a:highlight>
                  <a:srgbClr val="FFFF00"/>
                </a:highlight>
              </a:rPr>
              <a:t>(</a:t>
            </a:r>
            <a:r>
              <a:rPr lang="ko-KR" altLang="en-US" sz="1600" dirty="0">
                <a:highlight>
                  <a:srgbClr val="FFFF00"/>
                </a:highlight>
              </a:rPr>
              <a:t>예</a:t>
            </a:r>
            <a:r>
              <a:rPr lang="en-US" altLang="ko-KR" sz="1600" dirty="0">
                <a:highlight>
                  <a:srgbClr val="FFFF00"/>
                </a:highlight>
              </a:rPr>
              <a:t>: </a:t>
            </a:r>
            <a:r>
              <a:rPr lang="ko-KR" altLang="en-US" sz="1600" b="1" dirty="0">
                <a:highlight>
                  <a:srgbClr val="FFFF00"/>
                </a:highlight>
              </a:rPr>
              <a:t>연령</a:t>
            </a:r>
            <a:r>
              <a:rPr lang="en-US" altLang="ko-KR" sz="1600" dirty="0">
                <a:highlight>
                  <a:srgbClr val="FFFF00"/>
                </a:highlight>
              </a:rPr>
              <a:t>, </a:t>
            </a:r>
            <a:r>
              <a:rPr lang="en-US" altLang="ko-KR" sz="1600" b="1" dirty="0">
                <a:highlight>
                  <a:srgbClr val="FFFF00"/>
                </a:highlight>
              </a:rPr>
              <a:t>BMI</a:t>
            </a:r>
            <a:r>
              <a:rPr lang="en-US" altLang="ko-KR" sz="1600" dirty="0"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highlight>
                  <a:srgbClr val="FFFF00"/>
                </a:highlight>
              </a:rPr>
              <a:t>성별</a:t>
            </a:r>
            <a:r>
              <a:rPr lang="ko-KR" altLang="en-US" sz="1600" dirty="0">
                <a:highlight>
                  <a:srgbClr val="FFFF00"/>
                </a:highlight>
              </a:rPr>
              <a:t>과 같은 인구 통계</a:t>
            </a:r>
            <a:r>
              <a:rPr lang="en-US" altLang="ko-KR" sz="1600" dirty="0">
                <a:highlight>
                  <a:srgbClr val="FFFF00"/>
                </a:highlight>
              </a:rPr>
              <a:t>)</a:t>
            </a:r>
            <a:r>
              <a:rPr lang="ko-KR" altLang="en-US" sz="1600" dirty="0">
                <a:highlight>
                  <a:srgbClr val="FFFF00"/>
                </a:highlight>
              </a:rPr>
              <a:t>에 따라 예측이 어떻게 </a:t>
            </a:r>
            <a:r>
              <a:rPr lang="ko-KR" altLang="en-US" sz="1600" dirty="0" err="1">
                <a:highlight>
                  <a:srgbClr val="FFFF00"/>
                </a:highlight>
              </a:rPr>
              <a:t>다른지</a:t>
            </a:r>
            <a:r>
              <a:rPr lang="ko-KR" altLang="en-US" sz="1600" dirty="0">
                <a:highlight>
                  <a:srgbClr val="FFFF00"/>
                </a:highlight>
              </a:rPr>
              <a:t> 분석합니다</a:t>
            </a:r>
            <a:r>
              <a:rPr lang="en-US" altLang="ko-KR" sz="1600" dirty="0"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04862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B4C81C-C731-6155-A6A8-8BCE67CFB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6172" y="4069582"/>
            <a:ext cx="4098381" cy="26778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A55321-8AED-6492-4ABE-5354E9468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3935" y="1489464"/>
            <a:ext cx="3992329" cy="25979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05C794-7DDD-63AC-E7D9-CB0F13BB9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2971" y="176185"/>
            <a:ext cx="3918296" cy="2597907"/>
          </a:xfrm>
          <a:prstGeom prst="rect">
            <a:avLst/>
          </a:prstGeom>
        </p:spPr>
      </p:pic>
      <p:graphicFrame>
        <p:nvGraphicFramePr>
          <p:cNvPr id="11" name="TextBox 2">
            <a:extLst>
              <a:ext uri="{FF2B5EF4-FFF2-40B4-BE49-F238E27FC236}">
                <a16:creationId xmlns:a16="http://schemas.microsoft.com/office/drawing/2014/main" id="{A2FD1DE1-53F4-B4D2-7E49-26F00A087C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610716"/>
              </p:ext>
            </p:extLst>
          </p:nvPr>
        </p:nvGraphicFramePr>
        <p:xfrm>
          <a:off x="275736" y="272054"/>
          <a:ext cx="3992329" cy="6150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428713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A1641A-CD98-0054-4BE3-CC295A2B6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5961" y="2679327"/>
            <a:ext cx="6173319" cy="4070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8C6285-09E7-0792-7659-07438C60A137}"/>
              </a:ext>
            </a:extLst>
          </p:cNvPr>
          <p:cNvSpPr txBox="1"/>
          <p:nvPr/>
        </p:nvSpPr>
        <p:spPr>
          <a:xfrm>
            <a:off x="746414" y="444652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</a:rPr>
              <a:t>실제 </a:t>
            </a:r>
            <a:r>
              <a:rPr lang="en-US" altLang="ko-KR" b="1" dirty="0">
                <a:highlight>
                  <a:srgbClr val="FFFF00"/>
                </a:highlight>
              </a:rPr>
              <a:t>NRS</a:t>
            </a:r>
            <a:r>
              <a:rPr lang="ko-KR" altLang="en-US" b="1" dirty="0">
                <a:highlight>
                  <a:srgbClr val="FFFF00"/>
                </a:highlight>
              </a:rPr>
              <a:t>와 예측된 </a:t>
            </a:r>
            <a:r>
              <a:rPr lang="en-US" altLang="ko-KR" b="1" dirty="0">
                <a:highlight>
                  <a:srgbClr val="FFFF00"/>
                </a:highlight>
              </a:rPr>
              <a:t>NRS </a:t>
            </a:r>
            <a:r>
              <a:rPr lang="ko-KR" altLang="en-US" b="1" dirty="0">
                <a:highlight>
                  <a:srgbClr val="FFFF00"/>
                </a:highlight>
              </a:rPr>
              <a:t>시각화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9B45B-7BEB-DAAB-C545-0A4EF473F96B}"/>
              </a:ext>
            </a:extLst>
          </p:cNvPr>
          <p:cNvSpPr txBox="1"/>
          <p:nvPr/>
        </p:nvSpPr>
        <p:spPr>
          <a:xfrm>
            <a:off x="746414" y="3429000"/>
            <a:ext cx="3933741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트렌드</a:t>
            </a:r>
            <a:r>
              <a:rPr lang="en-US" altLang="ko-KR" sz="16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산점도는</a:t>
            </a:r>
            <a:r>
              <a:rPr lang="ko-KR" altLang="en-US" sz="1600" dirty="0"/>
              <a:t> 모델의 예측이 특히 특정 이상치에 대해 </a:t>
            </a:r>
            <a:r>
              <a:rPr lang="ko-KR" altLang="en-US" sz="1600" b="1" dirty="0"/>
              <a:t>더 높은</a:t>
            </a:r>
            <a:r>
              <a:rPr lang="ko-KR" altLang="en-US" sz="1600" dirty="0"/>
              <a:t> </a:t>
            </a:r>
            <a:r>
              <a:rPr lang="en-US" altLang="ko-KR" sz="1600" dirty="0"/>
              <a:t>NRS </a:t>
            </a:r>
            <a:r>
              <a:rPr lang="ko-KR" altLang="en-US" sz="1600" dirty="0"/>
              <a:t>값을 과소 예측하는 경향이 있음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실제 통증 수준이 더 높은 환자에서 </a:t>
            </a:r>
            <a:r>
              <a:rPr lang="ko-KR" altLang="en-US" sz="1600" b="1" dirty="0"/>
              <a:t>과소평가</a:t>
            </a:r>
            <a:r>
              <a:rPr lang="ko-KR" altLang="en-US" sz="1600" dirty="0"/>
              <a:t>가 관찰되며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극심한 통증 반응을 포착하는 데 잠재적인 격차가 있음을 나타냅니다</a:t>
            </a:r>
            <a:r>
              <a:rPr lang="en-US" altLang="ko-KR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974C-1B15-36BF-4710-E2379B2639BD}"/>
              </a:ext>
            </a:extLst>
          </p:cNvPr>
          <p:cNvSpPr txBox="1"/>
          <p:nvPr/>
        </p:nvSpPr>
        <p:spPr>
          <a:xfrm>
            <a:off x="4817805" y="268972"/>
            <a:ext cx="71533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/>
              <a:t># Visualize actual vs. predicted NRS for Demographic-Specific Groups (Ensemble Averaging predictions)</a:t>
            </a:r>
          </a:p>
          <a:p>
            <a:r>
              <a:rPr lang="en-US" altLang="ko-KR" sz="900" dirty="0"/>
              <a:t># We already have </a:t>
            </a:r>
            <a:r>
              <a:rPr lang="en-US" altLang="ko-KR" sz="900" dirty="0" err="1"/>
              <a:t>y_test_s</a:t>
            </a:r>
            <a:r>
              <a:rPr lang="en-US" altLang="ko-KR" sz="900" dirty="0"/>
              <a:t> and </a:t>
            </a:r>
            <a:r>
              <a:rPr lang="en-US" altLang="ko-KR" sz="900" dirty="0" err="1"/>
              <a:t>y_pred_s</a:t>
            </a:r>
            <a:r>
              <a:rPr lang="en-US" altLang="ko-KR" sz="900" dirty="0"/>
              <a:t> (predicted NRS)</a:t>
            </a:r>
          </a:p>
          <a:p>
            <a:endParaRPr lang="en-US" altLang="ko-KR" sz="900" dirty="0"/>
          </a:p>
          <a:p>
            <a:r>
              <a:rPr lang="en-US" altLang="ko-KR" sz="900" dirty="0"/>
              <a:t># Create a </a:t>
            </a:r>
            <a:r>
              <a:rPr lang="en-US" altLang="ko-KR" sz="900" dirty="0" err="1"/>
              <a:t>DataFrame</a:t>
            </a:r>
            <a:r>
              <a:rPr lang="en-US" altLang="ko-KR" sz="900" dirty="0"/>
              <a:t> for visualization</a:t>
            </a:r>
          </a:p>
          <a:p>
            <a:r>
              <a:rPr lang="en-US" altLang="ko-KR" sz="900" dirty="0" err="1"/>
              <a:t>ensemble_predictions_group</a:t>
            </a:r>
            <a:r>
              <a:rPr lang="en-US" altLang="ko-KR" sz="900" dirty="0"/>
              <a:t> = </a:t>
            </a:r>
            <a:r>
              <a:rPr lang="en-US" altLang="ko-KR" sz="900" dirty="0" err="1"/>
              <a:t>pd.DataFrame</a:t>
            </a:r>
            <a:r>
              <a:rPr lang="en-US" altLang="ko-KR" sz="900" dirty="0"/>
              <a:t>({</a:t>
            </a:r>
          </a:p>
          <a:p>
            <a:r>
              <a:rPr lang="en-US" altLang="ko-KR" sz="900" dirty="0"/>
              <a:t>    'Actual NRS': </a:t>
            </a:r>
            <a:r>
              <a:rPr lang="en-US" altLang="ko-KR" sz="900" dirty="0" err="1"/>
              <a:t>y_test_s</a:t>
            </a:r>
            <a:r>
              <a:rPr lang="en-US" altLang="ko-KR" sz="900" dirty="0"/>
              <a:t>,</a:t>
            </a:r>
          </a:p>
          <a:p>
            <a:r>
              <a:rPr lang="en-US" altLang="ko-KR" sz="900" dirty="0"/>
              <a:t>    'Predicted NRS (Demographic-Specific)': </a:t>
            </a:r>
            <a:r>
              <a:rPr lang="en-US" altLang="ko-KR" sz="900" dirty="0" err="1"/>
              <a:t>y_pred_s</a:t>
            </a:r>
            <a:endParaRPr lang="en-US" altLang="ko-KR" sz="900" dirty="0"/>
          </a:p>
          <a:p>
            <a:r>
              <a:rPr lang="en-US" altLang="ko-KR" sz="900" dirty="0"/>
              <a:t>})</a:t>
            </a:r>
          </a:p>
          <a:p>
            <a:endParaRPr lang="en-US" altLang="ko-KR" sz="900" dirty="0"/>
          </a:p>
          <a:p>
            <a:r>
              <a:rPr lang="en-US" altLang="ko-KR" sz="900" dirty="0"/>
              <a:t># Scatter plot for Actual vs Predicted NRS for Age and Surgery Type</a:t>
            </a:r>
          </a:p>
          <a:p>
            <a:r>
              <a:rPr lang="en-US" altLang="ko-KR" sz="900" dirty="0" err="1"/>
              <a:t>plt.figure</a:t>
            </a:r>
            <a:r>
              <a:rPr lang="en-US" altLang="ko-KR" sz="900" dirty="0"/>
              <a:t>(</a:t>
            </a:r>
            <a:r>
              <a:rPr lang="en-US" altLang="ko-KR" sz="900" dirty="0" err="1"/>
              <a:t>figsize</a:t>
            </a:r>
            <a:r>
              <a:rPr lang="en-US" altLang="ko-KR" sz="900" dirty="0"/>
              <a:t>=(10, 6))</a:t>
            </a:r>
          </a:p>
          <a:p>
            <a:r>
              <a:rPr lang="en-US" altLang="ko-KR" sz="900" dirty="0" err="1"/>
              <a:t>sns.scatterplot</a:t>
            </a:r>
            <a:r>
              <a:rPr lang="en-US" altLang="ko-KR" sz="900" dirty="0"/>
              <a:t>(data=</a:t>
            </a:r>
            <a:r>
              <a:rPr lang="en-US" altLang="ko-KR" sz="900" dirty="0" err="1"/>
              <a:t>ensemble_predictions_group</a:t>
            </a:r>
            <a:r>
              <a:rPr lang="en-US" altLang="ko-KR" sz="900" dirty="0"/>
              <a:t>, x='Actual NRS', y='Predicted NRS (Demographic-Specific)', alpha=0.7)</a:t>
            </a:r>
          </a:p>
          <a:p>
            <a:r>
              <a:rPr lang="en-US" altLang="ko-KR" sz="900" dirty="0" err="1"/>
              <a:t>plt.title</a:t>
            </a:r>
            <a:r>
              <a:rPr lang="en-US" altLang="ko-KR" sz="900" dirty="0"/>
              <a:t>("Actual vs. Predicted NRS for Demographic-Specific Model")</a:t>
            </a:r>
          </a:p>
          <a:p>
            <a:r>
              <a:rPr lang="en-US" altLang="ko-KR" sz="900" dirty="0" err="1"/>
              <a:t>plt.xlabel</a:t>
            </a:r>
            <a:r>
              <a:rPr lang="en-US" altLang="ko-KR" sz="900" dirty="0"/>
              <a:t>("Actual NRS")</a:t>
            </a:r>
          </a:p>
          <a:p>
            <a:r>
              <a:rPr lang="en-US" altLang="ko-KR" sz="900" dirty="0" err="1"/>
              <a:t>plt.ylabel</a:t>
            </a:r>
            <a:r>
              <a:rPr lang="en-US" altLang="ko-KR" sz="900" dirty="0"/>
              <a:t>("Predicted NRS (Demographic-Specific)")</a:t>
            </a:r>
          </a:p>
          <a:p>
            <a:r>
              <a:rPr lang="en-US" altLang="ko-KR" sz="900" dirty="0" err="1"/>
              <a:t>plt.show</a:t>
            </a:r>
            <a:r>
              <a:rPr lang="en-US" altLang="ko-KR" sz="9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0370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94EAFD-CAA6-6386-4AFD-6F81E445E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2" y="308251"/>
            <a:ext cx="6040436" cy="4942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8EBD5-83DD-2F5A-72C7-F939547E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58" y="3306137"/>
            <a:ext cx="6322142" cy="3551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5AC5D-1A32-83FC-55A4-DF653FFB26F6}"/>
              </a:ext>
            </a:extLst>
          </p:cNvPr>
          <p:cNvSpPr txBox="1"/>
          <p:nvPr/>
        </p:nvSpPr>
        <p:spPr>
          <a:xfrm>
            <a:off x="6469354" y="789626"/>
            <a:ext cx="5299859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데이터를 </a:t>
            </a:r>
            <a:r>
              <a:rPr lang="ko-KR" altLang="en-US" sz="1400" dirty="0" err="1">
                <a:latin typeface="+mn-ea"/>
              </a:rPr>
              <a:t>전처리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주요 단계는 다음과 같습니다</a:t>
            </a:r>
            <a:r>
              <a:rPr lang="en-US" altLang="ko-KR" sz="1400" dirty="0">
                <a:latin typeface="+mn-ea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n-ea"/>
              </a:rPr>
              <a:t>결측치</a:t>
            </a:r>
            <a:r>
              <a:rPr lang="ko-KR" altLang="en-US" sz="1400" b="1" dirty="0">
                <a:latin typeface="+mn-ea"/>
              </a:rPr>
              <a:t> 처리</a:t>
            </a:r>
            <a:r>
              <a:rPr lang="en-US" altLang="ko-KR" sz="1400" dirty="0">
                <a:latin typeface="+mn-ea"/>
              </a:rPr>
              <a:t>: '</a:t>
            </a:r>
            <a:r>
              <a:rPr lang="en-US" altLang="ko-KR" sz="1400" dirty="0" err="1">
                <a:latin typeface="+mn-ea"/>
              </a:rPr>
              <a:t>First_bolus_attempt</a:t>
            </a:r>
            <a:r>
              <a:rPr lang="en-US" altLang="ko-KR" sz="1400" dirty="0">
                <a:latin typeface="+mn-ea"/>
              </a:rPr>
              <a:t>' </a:t>
            </a:r>
            <a:r>
              <a:rPr lang="ko-KR" altLang="en-US" sz="1400" dirty="0">
                <a:latin typeface="+mn-ea"/>
              </a:rPr>
              <a:t>열의 </a:t>
            </a:r>
            <a:r>
              <a:rPr lang="ko-KR" altLang="en-US" sz="1400" dirty="0" err="1">
                <a:latin typeface="+mn-ea"/>
              </a:rPr>
              <a:t>결측치를</a:t>
            </a:r>
            <a:r>
              <a:rPr lang="ko-KR" altLang="en-US" sz="1400" dirty="0">
                <a:latin typeface="+mn-ea"/>
              </a:rPr>
              <a:t> 중앙값으로 채웠습니다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정규화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수치형 변수들에 대해 </a:t>
            </a:r>
            <a:r>
              <a:rPr lang="en-US" altLang="ko-KR" sz="1400" dirty="0">
                <a:latin typeface="+mn-ea"/>
              </a:rPr>
              <a:t>Min-Max </a:t>
            </a:r>
            <a:r>
              <a:rPr lang="ko-KR" altLang="en-US" sz="1400" dirty="0">
                <a:latin typeface="+mn-ea"/>
              </a:rPr>
              <a:t>정규화를 적용하여 일관된 스케일로 조정</a:t>
            </a:r>
          </a:p>
        </p:txBody>
      </p:sp>
    </p:spTree>
    <p:extLst>
      <p:ext uri="{BB962C8B-B14F-4D97-AF65-F5344CB8AC3E}">
        <p14:creationId xmlns:p14="http://schemas.microsoft.com/office/powerpoint/2010/main" val="1342708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648C9D-F450-FB03-9CFB-CEB787C6A718}"/>
              </a:ext>
            </a:extLst>
          </p:cNvPr>
          <p:cNvSpPr txBox="1"/>
          <p:nvPr/>
        </p:nvSpPr>
        <p:spPr>
          <a:xfrm>
            <a:off x="216310" y="2381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/>
              <a:t>단계 </a:t>
            </a:r>
            <a:r>
              <a:rPr lang="en-US" altLang="ko-KR" b="1" u="sng" dirty="0"/>
              <a:t>3: </a:t>
            </a:r>
            <a:r>
              <a:rPr lang="ko-KR" altLang="en-US" b="1" u="sng" dirty="0"/>
              <a:t>데이터에 대한 기본 통계 분석 수행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A90F5-2141-085F-80EB-3FA250BB755A}"/>
              </a:ext>
            </a:extLst>
          </p:cNvPr>
          <p:cNvSpPr txBox="1"/>
          <p:nvPr/>
        </p:nvSpPr>
        <p:spPr>
          <a:xfrm>
            <a:off x="324464" y="761432"/>
            <a:ext cx="107171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Step</a:t>
            </a:r>
            <a:r>
              <a:rPr lang="ko-KR" altLang="en-US" sz="1200" dirty="0"/>
              <a:t> 3: </a:t>
            </a:r>
            <a:r>
              <a:rPr lang="ko-KR" altLang="en-US" sz="1200" dirty="0" err="1"/>
              <a:t>Basic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Statistical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Analysis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Calculating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basic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statistical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summary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numeric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columns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cleaned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preprocessed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</a:t>
            </a:r>
            <a:endParaRPr lang="ko-KR" altLang="en-US" sz="1200" dirty="0"/>
          </a:p>
          <a:p>
            <a:r>
              <a:rPr lang="ko-KR" altLang="en-US" sz="1200" dirty="0" err="1"/>
              <a:t>basic_statistics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data_cleaned.describe</a:t>
            </a:r>
            <a:r>
              <a:rPr lang="ko-KR" altLang="en-US" sz="1200" dirty="0"/>
              <a:t>()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Displaying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statistical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summary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user</a:t>
            </a:r>
            <a:endParaRPr lang="ko-KR" altLang="en-US" sz="1200" dirty="0"/>
          </a:p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ace_tools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tools</a:t>
            </a:r>
            <a:r>
              <a:rPr lang="ko-KR" altLang="en-US" sz="1200" dirty="0"/>
              <a:t>; </a:t>
            </a:r>
            <a:r>
              <a:rPr lang="ko-KR" altLang="en-US" sz="1200" dirty="0" err="1"/>
              <a:t>tools.display_dataframe_to_user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name</a:t>
            </a:r>
            <a:r>
              <a:rPr lang="ko-KR" altLang="en-US" sz="1200" dirty="0"/>
              <a:t>="</a:t>
            </a:r>
            <a:r>
              <a:rPr lang="ko-KR" altLang="en-US" sz="1200" dirty="0" err="1"/>
              <a:t>Basic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Statistical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Summary</a:t>
            </a:r>
            <a:r>
              <a:rPr lang="ko-KR" altLang="en-US" sz="1200" dirty="0"/>
              <a:t>", </a:t>
            </a:r>
            <a:r>
              <a:rPr lang="ko-KR" altLang="en-US" sz="1200" dirty="0" err="1"/>
              <a:t>dataframe</a:t>
            </a:r>
            <a:r>
              <a:rPr lang="ko-KR" altLang="en-US" sz="1200" dirty="0"/>
              <a:t>=</a:t>
            </a:r>
            <a:r>
              <a:rPr lang="ko-KR" altLang="en-US" sz="1200" dirty="0" err="1"/>
              <a:t>basic_statistics</a:t>
            </a:r>
            <a:r>
              <a:rPr lang="ko-KR" altLang="en-US" sz="12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2A130-8693-D405-DEFD-6755AD82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1" y="2300406"/>
            <a:ext cx="5289942" cy="45409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4E884F-D61B-800F-88FD-02354F78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43" y="2304786"/>
            <a:ext cx="5592346" cy="4540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D390A1-C4F6-A783-074C-3499706DA5B0}"/>
              </a:ext>
            </a:extLst>
          </p:cNvPr>
          <p:cNvSpPr txBox="1"/>
          <p:nvPr/>
        </p:nvSpPr>
        <p:spPr>
          <a:xfrm>
            <a:off x="5034116" y="82088"/>
            <a:ext cx="715788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기본 통계 요약을 통해 각 수치형 변수의 평균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표준편차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최소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최대값 등을 확인했습니다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이를 통해 데이터의 분포와 변동성을 이해할 수 있습니다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다음 단계는 </a:t>
            </a:r>
            <a:r>
              <a:rPr lang="ko-KR" altLang="en-US" sz="1400" b="1" dirty="0">
                <a:latin typeface="+mn-ea"/>
              </a:rPr>
              <a:t>고급 분석</a:t>
            </a:r>
            <a:r>
              <a:rPr lang="ko-KR" altLang="en-US" sz="1400" dirty="0">
                <a:latin typeface="+mn-ea"/>
              </a:rPr>
              <a:t>으로</a:t>
            </a:r>
            <a:r>
              <a:rPr lang="en-US" altLang="ko-KR" sz="1400" dirty="0">
                <a:latin typeface="+mn-ea"/>
              </a:rPr>
              <a:t>, PONV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NRS, </a:t>
            </a:r>
            <a:r>
              <a:rPr lang="ko-KR" altLang="en-US" sz="1400" dirty="0" err="1">
                <a:latin typeface="+mn-ea"/>
              </a:rPr>
              <a:t>볼루스</a:t>
            </a:r>
            <a:r>
              <a:rPr lang="ko-KR" altLang="en-US" sz="1400" dirty="0">
                <a:latin typeface="+mn-ea"/>
              </a:rPr>
              <a:t> 시도 등의 주요 관계를 탐색</a:t>
            </a:r>
          </a:p>
        </p:txBody>
      </p:sp>
    </p:spTree>
    <p:extLst>
      <p:ext uri="{BB962C8B-B14F-4D97-AF65-F5344CB8AC3E}">
        <p14:creationId xmlns:p14="http://schemas.microsoft.com/office/powerpoint/2010/main" val="211824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16401</Words>
  <Application>Microsoft Office PowerPoint</Application>
  <PresentationFormat>와이드스크린</PresentationFormat>
  <Paragraphs>1428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2" baseType="lpstr">
      <vt:lpstr>Arial Unicode MS</vt:lpstr>
      <vt:lpstr>맑은 고딕</vt:lpstr>
      <vt:lpstr>Arial</vt:lpstr>
      <vt:lpstr>Symbol</vt:lpstr>
      <vt:lpstr>Office 테마</vt:lpstr>
      <vt:lpstr>산업 빅데이터 분석 Project Plan Presentation -PCA EMR 데이터를 기반한 PONV 및 볼루스 관리 분석(중간)</vt:lpstr>
      <vt:lpstr>기본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수술 후 통증 수준과 수술 후 메스꺼움 및 구토(PONV) 결과에 대한 NRS(Numeric Rating Scale)를 예측 산업빅데이터분석-기말 프로젝트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전창수</dc:creator>
  <cp:lastModifiedBy>전창수</cp:lastModifiedBy>
  <cp:revision>5</cp:revision>
  <dcterms:created xsi:type="dcterms:W3CDTF">2024-12-08T12:21:25Z</dcterms:created>
  <dcterms:modified xsi:type="dcterms:W3CDTF">2024-12-09T07:56:04Z</dcterms:modified>
</cp:coreProperties>
</file>